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720" r:id="rId4"/>
    <p:sldMasterId id="2147483732" r:id="rId5"/>
    <p:sldMasterId id="2147483744" r:id="rId6"/>
    <p:sldMasterId id="2147483756" r:id="rId7"/>
    <p:sldMasterId id="2147483768" r:id="rId8"/>
  </p:sldMasterIdLst>
  <p:sldIdLst>
    <p:sldId id="261" r:id="rId9"/>
    <p:sldId id="262" r:id="rId10"/>
    <p:sldId id="265" r:id="rId11"/>
    <p:sldId id="285" r:id="rId12"/>
    <p:sldId id="284" r:id="rId13"/>
    <p:sldId id="266" r:id="rId14"/>
    <p:sldId id="269" r:id="rId15"/>
    <p:sldId id="283" r:id="rId16"/>
    <p:sldId id="274" r:id="rId17"/>
    <p:sldId id="275" r:id="rId18"/>
    <p:sldId id="268" r:id="rId19"/>
    <p:sldId id="272" r:id="rId20"/>
    <p:sldId id="286" r:id="rId21"/>
    <p:sldId id="273" r:id="rId22"/>
    <p:sldId id="278" r:id="rId23"/>
    <p:sldId id="276" r:id="rId24"/>
    <p:sldId id="277" r:id="rId25"/>
    <p:sldId id="279" r:id="rId26"/>
    <p:sldId id="287" r:id="rId27"/>
    <p:sldId id="288" r:id="rId28"/>
    <p:sldId id="280" r:id="rId29"/>
    <p:sldId id="281" r:id="rId30"/>
    <p:sldId id="282" r:id="rId31"/>
    <p:sldId id="264" r:id="rId32"/>
  </p:sldIdLst>
  <p:sldSz cx="9144000" cy="6858000" type="screen4x3"/>
  <p:notesSz cx="6858000" cy="9144000"/>
  <p:custDataLst>
    <p:tags r:id="rId3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  <a:effectLst/>
              </a:defRPr>
            </a:pPr>
            <a:r>
              <a:rPr lang="ru-RU">
                <a:solidFill>
                  <a:srgbClr val="002060"/>
                </a:solidFill>
                <a:effectLst/>
              </a:rPr>
              <a:t>Знаете ли вы, что такое мелкая моторика рук?</a:t>
            </a:r>
          </a:p>
        </c:rich>
      </c:tx>
      <c:layout>
        <c:manualLayout>
          <c:xMode val="edge"/>
          <c:yMode val="edge"/>
          <c:x val="0.18438769149106893"/>
          <c:y val="1.9966334977455338E-2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68211145263698"/>
          <c:y val="0.19391547490891822"/>
          <c:w val="0.89064049467754636"/>
          <c:h val="0.645972024291591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6296296296296346E-3"/>
                  <c:y val="-1.9841269841269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833333333333356E-2"/>
                  <c:y val="-2.3809523809523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002060"/>
                    </a:solidFill>
                    <a:effectLst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начало года 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0.28000000000000008</c:v>
                </c:pt>
                <c:pt idx="1">
                  <c:v>0.92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888888888888904E-2"/>
                  <c:y val="-3.174603174603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88888888888904E-2"/>
                  <c:y val="-3.571428571428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002060"/>
                    </a:solidFill>
                    <a:effectLst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начало года 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0.72000000000000008</c:v>
                </c:pt>
                <c:pt idx="1">
                  <c:v>8.0000000000000016E-2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6267520"/>
        <c:axId val="36269056"/>
        <c:axId val="0"/>
      </c:bar3DChart>
      <c:catAx>
        <c:axId val="362675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2060"/>
                </a:solidFill>
                <a:effectLst/>
              </a:defRPr>
            </a:pPr>
            <a:endParaRPr lang="ru-RU"/>
          </a:p>
        </c:txPr>
        <c:crossAx val="36269056"/>
        <c:crosses val="autoZero"/>
        <c:auto val="1"/>
        <c:lblAlgn val="ctr"/>
        <c:lblOffset val="100"/>
        <c:noMultiLvlLbl val="0"/>
      </c:catAx>
      <c:valAx>
        <c:axId val="362690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effectLst/>
              </a:defRPr>
            </a:pPr>
            <a:endParaRPr lang="ru-RU"/>
          </a:p>
        </c:txPr>
        <c:crossAx val="36267520"/>
        <c:crosses val="autoZero"/>
        <c:crossBetween val="between"/>
      </c:valAx>
      <c:spPr>
        <a:solidFill>
          <a:srgbClr val="92D050"/>
        </a:solidFill>
        <a:ln>
          <a:solidFill>
            <a:srgbClr val="FFFF00"/>
          </a:solidFill>
        </a:ln>
      </c:spPr>
    </c:plotArea>
    <c:legend>
      <c:legendPos val="r"/>
      <c:layout>
        <c:manualLayout>
          <c:xMode val="edge"/>
          <c:yMode val="edge"/>
          <c:x val="8.8218335822768668E-2"/>
          <c:y val="0.92886494412498244"/>
          <c:w val="0.80538402111699514"/>
          <c:h val="6.8600082171163396E-2"/>
        </c:manualLayout>
      </c:layout>
      <c:overlay val="0"/>
      <c:txPr>
        <a:bodyPr/>
        <a:lstStyle/>
        <a:p>
          <a:pPr>
            <a:defRPr sz="180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 rad="228600">
        <a:schemeClr val="accent1">
          <a:satMod val="175000"/>
          <a:alpha val="40000"/>
        </a:schemeClr>
      </a:glow>
    </a:effectLst>
  </c:spPr>
  <c:txPr>
    <a:bodyPr/>
    <a:lstStyle/>
    <a:p>
      <a:pPr>
        <a:defRPr b="1" cap="none" spc="0">
          <a:ln w="6350">
            <a:solidFill>
              <a:schemeClr val="tx2">
                <a:satMod val="155000"/>
              </a:schemeClr>
            </a:solidFill>
            <a:prstDash val="solid"/>
          </a:ln>
          <a:solidFill>
            <a:schemeClr val="bg2">
              <a:tint val="85000"/>
              <a:satMod val="155000"/>
            </a:schemeClr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  <a:effectLst/>
              </a:defRPr>
            </a:pPr>
            <a:r>
              <a:rPr lang="ru-RU">
                <a:solidFill>
                  <a:srgbClr val="002060"/>
                </a:solidFill>
                <a:effectLst/>
              </a:rPr>
              <a:t>Считаете ли вы важным развитие мелкой моторики уже</a:t>
            </a:r>
            <a:r>
              <a:rPr lang="ru-RU" baseline="0">
                <a:solidFill>
                  <a:srgbClr val="002060"/>
                </a:solidFill>
                <a:effectLst/>
              </a:rPr>
              <a:t> с раннего детства?</a:t>
            </a:r>
            <a:r>
              <a:rPr lang="ru-RU">
                <a:solidFill>
                  <a:srgbClr val="002060"/>
                </a:solidFill>
                <a:effectLst/>
              </a:rPr>
              <a:t> </a:t>
            </a:r>
          </a:p>
        </c:rich>
      </c:tx>
      <c:layout>
        <c:manualLayout>
          <c:xMode val="edge"/>
          <c:yMode val="edge"/>
          <c:x val="7.9872594050743817E-2"/>
          <c:y val="0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658613200683805E-2"/>
          <c:y val="0.23612654149538936"/>
          <c:w val="0.87256680261332975"/>
          <c:h val="0.5268727903799815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6296296296296328E-3"/>
                  <c:y val="-1.9841269841269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833333333333356E-2"/>
                  <c:y val="-2.3809523809523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002060"/>
                    </a:solidFill>
                    <a:effectLst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начало года 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</c:v>
                </c:pt>
                <c:pt idx="1">
                  <c:v>0.96000000000000008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888888888888904E-2"/>
                  <c:y val="-3.174603174603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88888888888904E-2"/>
                  <c:y val="-3.571428571428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начало года 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0.8</c:v>
                </c:pt>
                <c:pt idx="1">
                  <c:v>4.0000000000000008E-2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763840"/>
        <c:axId val="27765376"/>
        <c:axId val="0"/>
      </c:bar3DChart>
      <c:catAx>
        <c:axId val="277638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2060"/>
                </a:solidFill>
                <a:effectLst/>
              </a:defRPr>
            </a:pPr>
            <a:endParaRPr lang="ru-RU"/>
          </a:p>
        </c:txPr>
        <c:crossAx val="27765376"/>
        <c:crosses val="autoZero"/>
        <c:auto val="1"/>
        <c:lblAlgn val="ctr"/>
        <c:lblOffset val="100"/>
        <c:noMultiLvlLbl val="0"/>
      </c:catAx>
      <c:valAx>
        <c:axId val="277653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  <a:effectLst/>
              </a:defRPr>
            </a:pPr>
            <a:endParaRPr lang="ru-RU"/>
          </a:p>
        </c:txPr>
        <c:crossAx val="27763840"/>
        <c:crosses val="autoZero"/>
        <c:crossBetween val="between"/>
      </c:valAx>
      <c:spPr>
        <a:solidFill>
          <a:srgbClr val="92D050"/>
        </a:solidFill>
        <a:ln>
          <a:solidFill>
            <a:srgbClr val="FFFF00"/>
          </a:solidFill>
        </a:ln>
      </c:spPr>
    </c:plotArea>
    <c:legend>
      <c:legendPos val="r"/>
      <c:layout>
        <c:manualLayout>
          <c:xMode val="edge"/>
          <c:yMode val="edge"/>
          <c:x val="0.18891158150886464"/>
          <c:y val="0.8804365428323403"/>
          <c:w val="0.65360137465131141"/>
          <c:h val="0.10538706079442103"/>
        </c:manualLayout>
      </c:layout>
      <c:overlay val="0"/>
      <c:txPr>
        <a:bodyPr/>
        <a:lstStyle/>
        <a:p>
          <a:pPr>
            <a:defRPr sz="180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 rad="228600">
        <a:schemeClr val="accent1">
          <a:satMod val="175000"/>
          <a:alpha val="40000"/>
        </a:schemeClr>
      </a:glow>
    </a:effectLst>
  </c:spPr>
  <c:txPr>
    <a:bodyPr/>
    <a:lstStyle/>
    <a:p>
      <a:pPr>
        <a:defRPr b="1" cap="none" spc="0">
          <a:ln w="6350">
            <a:solidFill>
              <a:schemeClr val="tx2">
                <a:satMod val="155000"/>
              </a:schemeClr>
            </a:solidFill>
            <a:prstDash val="solid"/>
          </a:ln>
          <a:solidFill>
            <a:schemeClr val="bg2">
              <a:tint val="85000"/>
              <a:satMod val="155000"/>
            </a:schemeClr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>
                <a:solidFill>
                  <a:srgbClr val="002060"/>
                </a:solidFill>
                <a:effectLst/>
              </a:defRPr>
            </a:pPr>
            <a:r>
              <a:rPr lang="ru-RU" sz="2000">
                <a:solidFill>
                  <a:srgbClr val="002060"/>
                </a:solidFill>
                <a:effectLst/>
              </a:rPr>
              <a:t> Знаете ли вы,</a:t>
            </a:r>
            <a:r>
              <a:rPr lang="ru-RU" sz="2000" baseline="0">
                <a:solidFill>
                  <a:srgbClr val="002060"/>
                </a:solidFill>
                <a:effectLst/>
              </a:rPr>
              <a:t> какой нетрадиционный материал можно использовать в работе по развитию мелкой мотории рук?</a:t>
            </a:r>
            <a:r>
              <a:rPr lang="ru-RU" sz="2000">
                <a:solidFill>
                  <a:srgbClr val="002060"/>
                </a:solidFill>
                <a:effectLst/>
              </a:rPr>
              <a:t> </a:t>
            </a:r>
          </a:p>
        </c:rich>
      </c:tx>
      <c:layout>
        <c:manualLayout>
          <c:xMode val="edge"/>
          <c:yMode val="edge"/>
          <c:x val="0.1403455506689438"/>
          <c:y val="0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027376786235072E-2"/>
          <c:y val="0.17582411741451537"/>
          <c:w val="0.60975612423447123"/>
          <c:h val="0.727539457642208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6296296296296328E-3"/>
                  <c:y val="-1.9841269841269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833333333333356E-2"/>
                  <c:y val="-2.3809523809523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solidFill>
                      <a:srgbClr val="002060"/>
                    </a:solidFill>
                    <a:effectLst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начало года 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0.16</c:v>
                </c:pt>
                <c:pt idx="1">
                  <c:v>0.92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888888888888904E-2"/>
                  <c:y val="-3.174603174603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88888888888904E-2"/>
                  <c:y val="-3.571428571428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начало года 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0.84000000000000008</c:v>
                </c:pt>
                <c:pt idx="1">
                  <c:v>8.0000000000000016E-2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7180032"/>
        <c:axId val="87181568"/>
        <c:axId val="0"/>
      </c:bar3DChart>
      <c:catAx>
        <c:axId val="871800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2060"/>
                </a:solidFill>
                <a:effectLst/>
              </a:defRPr>
            </a:pPr>
            <a:endParaRPr lang="ru-RU"/>
          </a:p>
        </c:txPr>
        <c:crossAx val="87181568"/>
        <c:crosses val="autoZero"/>
        <c:auto val="1"/>
        <c:lblAlgn val="ctr"/>
        <c:lblOffset val="100"/>
        <c:noMultiLvlLbl val="0"/>
      </c:catAx>
      <c:valAx>
        <c:axId val="871815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  <a:effectLst/>
              </a:defRPr>
            </a:pPr>
            <a:endParaRPr lang="ru-RU"/>
          </a:p>
        </c:txPr>
        <c:crossAx val="87180032"/>
        <c:crosses val="autoZero"/>
        <c:crossBetween val="between"/>
      </c:valAx>
      <c:spPr>
        <a:solidFill>
          <a:srgbClr val="92D050"/>
        </a:solidFill>
        <a:ln>
          <a:solidFill>
            <a:srgbClr val="FFFF00"/>
          </a:solidFill>
        </a:ln>
      </c:spPr>
    </c:plotArea>
    <c:legend>
      <c:legendPos val="r"/>
      <c:layout>
        <c:manualLayout>
          <c:xMode val="edge"/>
          <c:yMode val="edge"/>
          <c:x val="0.7113001435750832"/>
          <c:y val="0.15890270492338801"/>
          <c:w val="0.26163075969670435"/>
          <c:h val="0.73081677290338753"/>
        </c:manualLayout>
      </c:layout>
      <c:overlay val="0"/>
      <c:txPr>
        <a:bodyPr/>
        <a:lstStyle/>
        <a:p>
          <a:pPr>
            <a:defRPr sz="3200">
              <a:solidFill>
                <a:srgbClr val="002060"/>
              </a:solidFill>
              <a:effectLst/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 rad="228600">
        <a:schemeClr val="accent1">
          <a:satMod val="175000"/>
          <a:alpha val="40000"/>
        </a:schemeClr>
      </a:glow>
    </a:effectLst>
  </c:spPr>
  <c:txPr>
    <a:bodyPr/>
    <a:lstStyle/>
    <a:p>
      <a:pPr>
        <a:defRPr b="1" cap="none" spc="0">
          <a:ln w="6350">
            <a:solidFill>
              <a:schemeClr val="tx2">
                <a:satMod val="155000"/>
              </a:schemeClr>
            </a:solidFill>
            <a:prstDash val="solid"/>
          </a:ln>
          <a:solidFill>
            <a:schemeClr val="bg2">
              <a:tint val="85000"/>
              <a:satMod val="155000"/>
            </a:schemeClr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</a:defRPr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FD1388-E05A-45E1-896F-ACF16249629C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E217C71-0519-40BE-A61C-4E391506706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Консультации</a:t>
          </a:r>
          <a:endParaRPr lang="ru-RU" sz="2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E1FAFB5-6B96-423C-BE21-E42C1F946DB4}" type="parTrans" cxnId="{68EA2BA7-69A9-41D0-B21E-2B04FC949ECF}">
      <dgm:prSet/>
      <dgm:spPr/>
      <dgm:t>
        <a:bodyPr/>
        <a:lstStyle/>
        <a:p>
          <a:endParaRPr lang="ru-RU"/>
        </a:p>
      </dgm:t>
    </dgm:pt>
    <dgm:pt modelId="{4AE3BEC0-AFA2-4D74-A793-8E3B4D88AFD4}" type="sibTrans" cxnId="{68EA2BA7-69A9-41D0-B21E-2B04FC949ECF}">
      <dgm:prSet/>
      <dgm:spPr/>
      <dgm:t>
        <a:bodyPr/>
        <a:lstStyle/>
        <a:p>
          <a:endParaRPr lang="ru-RU"/>
        </a:p>
      </dgm:t>
    </dgm:pt>
    <dgm:pt modelId="{14742225-DA89-4552-BB35-05F8B6335D28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Роль пальчиковых игр в развитии речи детей</a:t>
          </a:r>
          <a:endParaRPr lang="ru-RU" sz="24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AB29510-A670-48D5-9E8C-404F59E35B3A}" type="parTrans" cxnId="{C79C46A1-478F-4F7D-A7C0-3A238FC3D8A1}">
      <dgm:prSet/>
      <dgm:spPr/>
      <dgm:t>
        <a:bodyPr/>
        <a:lstStyle/>
        <a:p>
          <a:endParaRPr lang="ru-RU"/>
        </a:p>
      </dgm:t>
    </dgm:pt>
    <dgm:pt modelId="{0EA1EB65-C4DC-42A7-A1CD-C620B9B52259}" type="sibTrans" cxnId="{C79C46A1-478F-4F7D-A7C0-3A238FC3D8A1}">
      <dgm:prSet/>
      <dgm:spPr/>
      <dgm:t>
        <a:bodyPr/>
        <a:lstStyle/>
        <a:p>
          <a:endParaRPr lang="ru-RU"/>
        </a:p>
      </dgm:t>
    </dgm:pt>
    <dgm:pt modelId="{2CC269B7-A6E9-4849-AB0B-A3F589CDCCD8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Учимся говорить, играя</a:t>
          </a:r>
          <a:endParaRPr lang="ru-RU" sz="24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E648DE6-D06A-4A0D-AC9A-20AB680593A2}" type="parTrans" cxnId="{DA892A21-124C-4DDE-A0B7-1AE65AB6A840}">
      <dgm:prSet/>
      <dgm:spPr/>
      <dgm:t>
        <a:bodyPr/>
        <a:lstStyle/>
        <a:p>
          <a:endParaRPr lang="ru-RU"/>
        </a:p>
      </dgm:t>
    </dgm:pt>
    <dgm:pt modelId="{F15F150A-6CA1-4002-9F86-9A3463A0892E}" type="sibTrans" cxnId="{DA892A21-124C-4DDE-A0B7-1AE65AB6A840}">
      <dgm:prSet/>
      <dgm:spPr/>
      <dgm:t>
        <a:bodyPr/>
        <a:lstStyle/>
        <a:p>
          <a:endParaRPr lang="ru-RU"/>
        </a:p>
      </dgm:t>
    </dgm:pt>
    <dgm:pt modelId="{D015242B-B550-406D-9B9D-B150CC500F7A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Памятки</a:t>
          </a:r>
          <a:endParaRPr lang="ru-RU" sz="3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DA92FF-836E-4FF9-A406-4A416EB31D60}" type="parTrans" cxnId="{609F9F94-FCB8-40CD-A964-6F61A57EB12F}">
      <dgm:prSet/>
      <dgm:spPr/>
      <dgm:t>
        <a:bodyPr/>
        <a:lstStyle/>
        <a:p>
          <a:endParaRPr lang="ru-RU"/>
        </a:p>
      </dgm:t>
    </dgm:pt>
    <dgm:pt modelId="{E463E557-7632-4CFC-9BC6-C25C21834F9A}" type="sibTrans" cxnId="{609F9F94-FCB8-40CD-A964-6F61A57EB12F}">
      <dgm:prSet/>
      <dgm:spPr/>
      <dgm:t>
        <a:bodyPr/>
        <a:lstStyle/>
        <a:p>
          <a:endParaRPr lang="ru-RU"/>
        </a:p>
      </dgm:t>
    </dgm:pt>
    <dgm:pt modelId="{A8A24003-C264-43CD-83DD-109C4368E0A4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Игры на развитии мелкой моторики рук с предметами домашнего обихода</a:t>
          </a:r>
          <a:endParaRPr lang="ru-RU" sz="20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2DEF99A-1B9E-4A38-AF53-14F4ACB4979C}" type="parTrans" cxnId="{3927E98A-ADF6-4FFD-9631-C7E2489D8618}">
      <dgm:prSet/>
      <dgm:spPr/>
      <dgm:t>
        <a:bodyPr/>
        <a:lstStyle/>
        <a:p>
          <a:endParaRPr lang="ru-RU"/>
        </a:p>
      </dgm:t>
    </dgm:pt>
    <dgm:pt modelId="{E3235D33-282D-4BFC-8F49-2DB5CFEFE0AB}" type="sibTrans" cxnId="{3927E98A-ADF6-4FFD-9631-C7E2489D8618}">
      <dgm:prSet/>
      <dgm:spPr/>
      <dgm:t>
        <a:bodyPr/>
        <a:lstStyle/>
        <a:p>
          <a:endParaRPr lang="ru-RU"/>
        </a:p>
      </dgm:t>
    </dgm:pt>
    <dgm:pt modelId="{04366AF5-6167-4E72-9975-6F7E878A0212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Развиваем мелкую мускулатуру руки ребенка</a:t>
          </a:r>
          <a:endParaRPr lang="ru-RU" sz="20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953BEE-B5C0-4D68-875E-B7A7449B731C}" type="parTrans" cxnId="{CCF0A028-AB24-4C2C-B798-5499E89792E5}">
      <dgm:prSet/>
      <dgm:spPr/>
      <dgm:t>
        <a:bodyPr/>
        <a:lstStyle/>
        <a:p>
          <a:endParaRPr lang="ru-RU"/>
        </a:p>
      </dgm:t>
    </dgm:pt>
    <dgm:pt modelId="{8172D118-5134-4B7F-B145-14F0B526D9C3}" type="sibTrans" cxnId="{CCF0A028-AB24-4C2C-B798-5499E89792E5}">
      <dgm:prSet/>
      <dgm:spPr/>
      <dgm:t>
        <a:bodyPr/>
        <a:lstStyle/>
        <a:p>
          <a:endParaRPr lang="ru-RU"/>
        </a:p>
      </dgm:t>
    </dgm:pt>
    <dgm:pt modelId="{D6576308-49AF-4396-8076-1AE8B1DA48E4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Буклеты</a:t>
          </a:r>
          <a:endParaRPr lang="ru-RU" sz="3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748932-5FD6-4EE1-AFA8-145406A1E397}" type="parTrans" cxnId="{CB6CE5A1-A2D5-4642-8E04-C0C3503B82F6}">
      <dgm:prSet/>
      <dgm:spPr/>
      <dgm:t>
        <a:bodyPr/>
        <a:lstStyle/>
        <a:p>
          <a:endParaRPr lang="ru-RU"/>
        </a:p>
      </dgm:t>
    </dgm:pt>
    <dgm:pt modelId="{BA38E87A-0CA7-49FE-9DFA-9BD3460A38A7}" type="sibTrans" cxnId="{CB6CE5A1-A2D5-4642-8E04-C0C3503B82F6}">
      <dgm:prSet/>
      <dgm:spPr/>
      <dgm:t>
        <a:bodyPr/>
        <a:lstStyle/>
        <a:p>
          <a:endParaRPr lang="ru-RU"/>
        </a:p>
      </dgm:t>
    </dgm:pt>
    <dgm:pt modelId="{C039366A-62AD-42E8-AFA1-D9858F2D22B4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100 идей для развития мелкой моторики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614810B-85E4-4A72-B725-4BF31E030226}" type="parTrans" cxnId="{E94A11ED-0D2A-41FA-9BAC-630D7BA42DA9}">
      <dgm:prSet/>
      <dgm:spPr/>
      <dgm:t>
        <a:bodyPr/>
        <a:lstStyle/>
        <a:p>
          <a:endParaRPr lang="ru-RU"/>
        </a:p>
      </dgm:t>
    </dgm:pt>
    <dgm:pt modelId="{F7A591BC-81B7-4BEF-9B82-B7F445A19345}" type="sibTrans" cxnId="{E94A11ED-0D2A-41FA-9BAC-630D7BA42DA9}">
      <dgm:prSet/>
      <dgm:spPr/>
      <dgm:t>
        <a:bodyPr/>
        <a:lstStyle/>
        <a:p>
          <a:endParaRPr lang="ru-RU"/>
        </a:p>
      </dgm:t>
    </dgm:pt>
    <dgm:pt modelId="{DF28BB34-C463-4950-86E3-C8D0A4851771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Игры и игрушки для развития мелкой моторики у детей 2-3 лет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F31F4E-DFE4-4531-999D-D8E0FC823296}" type="parTrans" cxnId="{93B3F97A-79F9-4B73-B430-DC78E874F094}">
      <dgm:prSet/>
      <dgm:spPr/>
      <dgm:t>
        <a:bodyPr/>
        <a:lstStyle/>
        <a:p>
          <a:endParaRPr lang="ru-RU"/>
        </a:p>
      </dgm:t>
    </dgm:pt>
    <dgm:pt modelId="{B1D3B30F-552E-40C5-934B-D84F9E01A6D0}" type="sibTrans" cxnId="{93B3F97A-79F9-4B73-B430-DC78E874F094}">
      <dgm:prSet/>
      <dgm:spPr/>
      <dgm:t>
        <a:bodyPr/>
        <a:lstStyle/>
        <a:p>
          <a:endParaRPr lang="ru-RU"/>
        </a:p>
      </dgm:t>
    </dgm:pt>
    <dgm:pt modelId="{025B7AD6-2932-487E-BA14-EADC048018D7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Тренируем пальчики- развиваем речь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E1218F-86BC-4BE1-B178-AAF850158D8B}" type="parTrans" cxnId="{6881C135-3992-4F37-A9DE-3AC2DF6EA937}">
      <dgm:prSet/>
      <dgm:spPr/>
      <dgm:t>
        <a:bodyPr/>
        <a:lstStyle/>
        <a:p>
          <a:endParaRPr lang="ru-RU"/>
        </a:p>
      </dgm:t>
    </dgm:pt>
    <dgm:pt modelId="{F855C19C-F300-45C9-89B5-12C4AA4C5D75}" type="sibTrans" cxnId="{6881C135-3992-4F37-A9DE-3AC2DF6EA937}">
      <dgm:prSet/>
      <dgm:spPr/>
      <dgm:t>
        <a:bodyPr/>
        <a:lstStyle/>
        <a:p>
          <a:endParaRPr lang="ru-RU"/>
        </a:p>
      </dgm:t>
    </dgm:pt>
    <dgm:pt modelId="{6D58D6B2-E401-491C-BE42-E84E3440EA00}" type="pres">
      <dgm:prSet presAssocID="{F0FD1388-E05A-45E1-896F-ACF1624962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527947-F56F-4399-97CD-B33D41DA19B1}" type="pres">
      <dgm:prSet presAssocID="{6E217C71-0519-40BE-A61C-4E3915067067}" presName="linNode" presStyleCnt="0"/>
      <dgm:spPr/>
    </dgm:pt>
    <dgm:pt modelId="{04B541FC-CA15-44FA-A5D1-4F34E1400D22}" type="pres">
      <dgm:prSet presAssocID="{6E217C71-0519-40BE-A61C-4E3915067067}" presName="parentText" presStyleLbl="node1" presStyleIdx="0" presStyleCnt="3" custScaleY="496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6763A2-3A9A-4993-AC05-FB8F1B0A9507}" type="pres">
      <dgm:prSet presAssocID="{6E217C71-0519-40BE-A61C-4E3915067067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28E88-1DD0-485D-8E60-94E0AFB83F9D}" type="pres">
      <dgm:prSet presAssocID="{4AE3BEC0-AFA2-4D74-A793-8E3B4D88AFD4}" presName="sp" presStyleCnt="0"/>
      <dgm:spPr/>
    </dgm:pt>
    <dgm:pt modelId="{D798788B-811A-4715-B1E8-31A306DD143E}" type="pres">
      <dgm:prSet presAssocID="{D015242B-B550-406D-9B9D-B150CC500F7A}" presName="linNode" presStyleCnt="0"/>
      <dgm:spPr/>
    </dgm:pt>
    <dgm:pt modelId="{19DC6257-35E0-4FD5-A7A5-D5E01B561C5D}" type="pres">
      <dgm:prSet presAssocID="{D015242B-B550-406D-9B9D-B150CC500F7A}" presName="parentText" presStyleLbl="node1" presStyleIdx="1" presStyleCnt="3" custScaleY="474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EDE00-FCB7-44D5-8652-1F51C6B3A06C}" type="pres">
      <dgm:prSet presAssocID="{D015242B-B550-406D-9B9D-B150CC500F7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B8CBE-104A-48BB-946E-619CCD0DC479}" type="pres">
      <dgm:prSet presAssocID="{E463E557-7632-4CFC-9BC6-C25C21834F9A}" presName="sp" presStyleCnt="0"/>
      <dgm:spPr/>
    </dgm:pt>
    <dgm:pt modelId="{2F2FFB58-23BF-40F0-8FBD-6810979EF1D6}" type="pres">
      <dgm:prSet presAssocID="{D6576308-49AF-4396-8076-1AE8B1DA48E4}" presName="linNode" presStyleCnt="0"/>
      <dgm:spPr/>
    </dgm:pt>
    <dgm:pt modelId="{7B86C1B2-CBEE-4427-9872-2C6092D93ED8}" type="pres">
      <dgm:prSet presAssocID="{D6576308-49AF-4396-8076-1AE8B1DA48E4}" presName="parentText" presStyleLbl="node1" presStyleIdx="2" presStyleCnt="3" custScaleY="544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2DC49-804B-45D9-BD90-24187A30C575}" type="pres">
      <dgm:prSet presAssocID="{D6576308-49AF-4396-8076-1AE8B1DA48E4}" presName="descendantText" presStyleLbl="alignAccFollowNode1" presStyleIdx="2" presStyleCnt="3" custScaleY="154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892A21-124C-4DDE-A0B7-1AE65AB6A840}" srcId="{6E217C71-0519-40BE-A61C-4E3915067067}" destId="{2CC269B7-A6E9-4849-AB0B-A3F589CDCCD8}" srcOrd="1" destOrd="0" parTransId="{CE648DE6-D06A-4A0D-AC9A-20AB680593A2}" sibTransId="{F15F150A-6CA1-4002-9F86-9A3463A0892E}"/>
    <dgm:cxn modelId="{E1B73998-8855-45A3-AABA-5F100FFF52EF}" type="presOf" srcId="{A8A24003-C264-43CD-83DD-109C4368E0A4}" destId="{31DEDE00-FCB7-44D5-8652-1F51C6B3A06C}" srcOrd="0" destOrd="0" presId="urn:microsoft.com/office/officeart/2005/8/layout/vList5"/>
    <dgm:cxn modelId="{CFE3C6D0-1DD3-45BB-8E3A-1E8BF8C50478}" type="presOf" srcId="{D6576308-49AF-4396-8076-1AE8B1DA48E4}" destId="{7B86C1B2-CBEE-4427-9872-2C6092D93ED8}" srcOrd="0" destOrd="0" presId="urn:microsoft.com/office/officeart/2005/8/layout/vList5"/>
    <dgm:cxn modelId="{E94A11ED-0D2A-41FA-9BAC-630D7BA42DA9}" srcId="{D6576308-49AF-4396-8076-1AE8B1DA48E4}" destId="{C039366A-62AD-42E8-AFA1-D9858F2D22B4}" srcOrd="0" destOrd="0" parTransId="{6614810B-85E4-4A72-B725-4BF31E030226}" sibTransId="{F7A591BC-81B7-4BEF-9B82-B7F445A19345}"/>
    <dgm:cxn modelId="{3C709528-8D1C-4A12-9CB7-352EBAF8E335}" type="presOf" srcId="{C039366A-62AD-42E8-AFA1-D9858F2D22B4}" destId="{B602DC49-804B-45D9-BD90-24187A30C575}" srcOrd="0" destOrd="0" presId="urn:microsoft.com/office/officeart/2005/8/layout/vList5"/>
    <dgm:cxn modelId="{68EA2BA7-69A9-41D0-B21E-2B04FC949ECF}" srcId="{F0FD1388-E05A-45E1-896F-ACF16249629C}" destId="{6E217C71-0519-40BE-A61C-4E3915067067}" srcOrd="0" destOrd="0" parTransId="{2E1FAFB5-6B96-423C-BE21-E42C1F946DB4}" sibTransId="{4AE3BEC0-AFA2-4D74-A793-8E3B4D88AFD4}"/>
    <dgm:cxn modelId="{CB6CE5A1-A2D5-4642-8E04-C0C3503B82F6}" srcId="{F0FD1388-E05A-45E1-896F-ACF16249629C}" destId="{D6576308-49AF-4396-8076-1AE8B1DA48E4}" srcOrd="2" destOrd="0" parTransId="{0F748932-5FD6-4EE1-AFA8-145406A1E397}" sibTransId="{BA38E87A-0CA7-49FE-9DFA-9BD3460A38A7}"/>
    <dgm:cxn modelId="{178FA52D-7496-453B-BEB1-81424C19027C}" type="presOf" srcId="{025B7AD6-2932-487E-BA14-EADC048018D7}" destId="{B602DC49-804B-45D9-BD90-24187A30C575}" srcOrd="0" destOrd="2" presId="urn:microsoft.com/office/officeart/2005/8/layout/vList5"/>
    <dgm:cxn modelId="{3927E98A-ADF6-4FFD-9631-C7E2489D8618}" srcId="{D015242B-B550-406D-9B9D-B150CC500F7A}" destId="{A8A24003-C264-43CD-83DD-109C4368E0A4}" srcOrd="0" destOrd="0" parTransId="{E2DEF99A-1B9E-4A38-AF53-14F4ACB4979C}" sibTransId="{E3235D33-282D-4BFC-8F49-2DB5CFEFE0AB}"/>
    <dgm:cxn modelId="{B8677AF8-7642-45E9-9A75-711DA9E594F9}" type="presOf" srcId="{F0FD1388-E05A-45E1-896F-ACF16249629C}" destId="{6D58D6B2-E401-491C-BE42-E84E3440EA00}" srcOrd="0" destOrd="0" presId="urn:microsoft.com/office/officeart/2005/8/layout/vList5"/>
    <dgm:cxn modelId="{3D39E156-0434-4D6E-BB44-9694B6D4E9F5}" type="presOf" srcId="{04366AF5-6167-4E72-9975-6F7E878A0212}" destId="{31DEDE00-FCB7-44D5-8652-1F51C6B3A06C}" srcOrd="0" destOrd="1" presId="urn:microsoft.com/office/officeart/2005/8/layout/vList5"/>
    <dgm:cxn modelId="{93B3F97A-79F9-4B73-B430-DC78E874F094}" srcId="{D6576308-49AF-4396-8076-1AE8B1DA48E4}" destId="{DF28BB34-C463-4950-86E3-C8D0A4851771}" srcOrd="1" destOrd="0" parTransId="{16F31F4E-DFE4-4531-999D-D8E0FC823296}" sibTransId="{B1D3B30F-552E-40C5-934B-D84F9E01A6D0}"/>
    <dgm:cxn modelId="{2598535E-B24A-459C-830A-7ABC71CAFD05}" type="presOf" srcId="{2CC269B7-A6E9-4849-AB0B-A3F589CDCCD8}" destId="{616763A2-3A9A-4993-AC05-FB8F1B0A9507}" srcOrd="0" destOrd="1" presId="urn:microsoft.com/office/officeart/2005/8/layout/vList5"/>
    <dgm:cxn modelId="{FEEC4BE7-AE61-4425-9B7B-7B006DAA0FC6}" type="presOf" srcId="{14742225-DA89-4552-BB35-05F8B6335D28}" destId="{616763A2-3A9A-4993-AC05-FB8F1B0A9507}" srcOrd="0" destOrd="0" presId="urn:microsoft.com/office/officeart/2005/8/layout/vList5"/>
    <dgm:cxn modelId="{0AF715C6-68E1-4CB9-AC4D-8C6386F6AC88}" type="presOf" srcId="{6E217C71-0519-40BE-A61C-4E3915067067}" destId="{04B541FC-CA15-44FA-A5D1-4F34E1400D22}" srcOrd="0" destOrd="0" presId="urn:microsoft.com/office/officeart/2005/8/layout/vList5"/>
    <dgm:cxn modelId="{1AB18132-AA73-4C02-B51F-1E360C2FF8B9}" type="presOf" srcId="{D015242B-B550-406D-9B9D-B150CC500F7A}" destId="{19DC6257-35E0-4FD5-A7A5-D5E01B561C5D}" srcOrd="0" destOrd="0" presId="urn:microsoft.com/office/officeart/2005/8/layout/vList5"/>
    <dgm:cxn modelId="{CCF0A028-AB24-4C2C-B798-5499E89792E5}" srcId="{D015242B-B550-406D-9B9D-B150CC500F7A}" destId="{04366AF5-6167-4E72-9975-6F7E878A0212}" srcOrd="1" destOrd="0" parTransId="{60953BEE-B5C0-4D68-875E-B7A7449B731C}" sibTransId="{8172D118-5134-4B7F-B145-14F0B526D9C3}"/>
    <dgm:cxn modelId="{6881C135-3992-4F37-A9DE-3AC2DF6EA937}" srcId="{D6576308-49AF-4396-8076-1AE8B1DA48E4}" destId="{025B7AD6-2932-487E-BA14-EADC048018D7}" srcOrd="2" destOrd="0" parTransId="{95E1218F-86BC-4BE1-B178-AAF850158D8B}" sibTransId="{F855C19C-F300-45C9-89B5-12C4AA4C5D75}"/>
    <dgm:cxn modelId="{09051F9B-E053-4C1E-813B-552D8FD3B3B6}" type="presOf" srcId="{DF28BB34-C463-4950-86E3-C8D0A4851771}" destId="{B602DC49-804B-45D9-BD90-24187A30C575}" srcOrd="0" destOrd="1" presId="urn:microsoft.com/office/officeart/2005/8/layout/vList5"/>
    <dgm:cxn modelId="{C79C46A1-478F-4F7D-A7C0-3A238FC3D8A1}" srcId="{6E217C71-0519-40BE-A61C-4E3915067067}" destId="{14742225-DA89-4552-BB35-05F8B6335D28}" srcOrd="0" destOrd="0" parTransId="{EAB29510-A670-48D5-9E8C-404F59E35B3A}" sibTransId="{0EA1EB65-C4DC-42A7-A1CD-C620B9B52259}"/>
    <dgm:cxn modelId="{609F9F94-FCB8-40CD-A964-6F61A57EB12F}" srcId="{F0FD1388-E05A-45E1-896F-ACF16249629C}" destId="{D015242B-B550-406D-9B9D-B150CC500F7A}" srcOrd="1" destOrd="0" parTransId="{3ADA92FF-836E-4FF9-A406-4A416EB31D60}" sibTransId="{E463E557-7632-4CFC-9BC6-C25C21834F9A}"/>
    <dgm:cxn modelId="{C67EDA2E-B8C5-425E-A5F2-428CAD94BF12}" type="presParOf" srcId="{6D58D6B2-E401-491C-BE42-E84E3440EA00}" destId="{66527947-F56F-4399-97CD-B33D41DA19B1}" srcOrd="0" destOrd="0" presId="urn:microsoft.com/office/officeart/2005/8/layout/vList5"/>
    <dgm:cxn modelId="{CA104EAE-4B27-472A-8501-1DFC4797E0D7}" type="presParOf" srcId="{66527947-F56F-4399-97CD-B33D41DA19B1}" destId="{04B541FC-CA15-44FA-A5D1-4F34E1400D22}" srcOrd="0" destOrd="0" presId="urn:microsoft.com/office/officeart/2005/8/layout/vList5"/>
    <dgm:cxn modelId="{BFA5B3BD-12A0-45BB-B7F8-09FC82FDD845}" type="presParOf" srcId="{66527947-F56F-4399-97CD-B33D41DA19B1}" destId="{616763A2-3A9A-4993-AC05-FB8F1B0A9507}" srcOrd="1" destOrd="0" presId="urn:microsoft.com/office/officeart/2005/8/layout/vList5"/>
    <dgm:cxn modelId="{CFCFA95C-3551-4181-9D12-F8FA1C8F538E}" type="presParOf" srcId="{6D58D6B2-E401-491C-BE42-E84E3440EA00}" destId="{DBC28E88-1DD0-485D-8E60-94E0AFB83F9D}" srcOrd="1" destOrd="0" presId="urn:microsoft.com/office/officeart/2005/8/layout/vList5"/>
    <dgm:cxn modelId="{888276B5-AF92-44F4-B8F8-106444DF5D9E}" type="presParOf" srcId="{6D58D6B2-E401-491C-BE42-E84E3440EA00}" destId="{D798788B-811A-4715-B1E8-31A306DD143E}" srcOrd="2" destOrd="0" presId="urn:microsoft.com/office/officeart/2005/8/layout/vList5"/>
    <dgm:cxn modelId="{240A899A-9AA4-46DF-BFF3-D33323CD62C6}" type="presParOf" srcId="{D798788B-811A-4715-B1E8-31A306DD143E}" destId="{19DC6257-35E0-4FD5-A7A5-D5E01B561C5D}" srcOrd="0" destOrd="0" presId="urn:microsoft.com/office/officeart/2005/8/layout/vList5"/>
    <dgm:cxn modelId="{ACBF73A2-D990-4D20-A278-0B246451E62E}" type="presParOf" srcId="{D798788B-811A-4715-B1E8-31A306DD143E}" destId="{31DEDE00-FCB7-44D5-8652-1F51C6B3A06C}" srcOrd="1" destOrd="0" presId="urn:microsoft.com/office/officeart/2005/8/layout/vList5"/>
    <dgm:cxn modelId="{1BE7809A-94E5-4748-83BD-5C8EF7617AB4}" type="presParOf" srcId="{6D58D6B2-E401-491C-BE42-E84E3440EA00}" destId="{FAEB8CBE-104A-48BB-946E-619CCD0DC479}" srcOrd="3" destOrd="0" presId="urn:microsoft.com/office/officeart/2005/8/layout/vList5"/>
    <dgm:cxn modelId="{FCF9FA17-8241-41CE-8FD1-4AD93BE4574A}" type="presParOf" srcId="{6D58D6B2-E401-491C-BE42-E84E3440EA00}" destId="{2F2FFB58-23BF-40F0-8FBD-6810979EF1D6}" srcOrd="4" destOrd="0" presId="urn:microsoft.com/office/officeart/2005/8/layout/vList5"/>
    <dgm:cxn modelId="{6AD692F7-B615-46D6-9C99-E9BDFFF86AE0}" type="presParOf" srcId="{2F2FFB58-23BF-40F0-8FBD-6810979EF1D6}" destId="{7B86C1B2-CBEE-4427-9872-2C6092D93ED8}" srcOrd="0" destOrd="0" presId="urn:microsoft.com/office/officeart/2005/8/layout/vList5"/>
    <dgm:cxn modelId="{74CD8CC2-BF64-425A-8CA7-7632428721A3}" type="presParOf" srcId="{2F2FFB58-23BF-40F0-8FBD-6810979EF1D6}" destId="{B602DC49-804B-45D9-BD90-24187A30C57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763A2-3A9A-4993-AC05-FB8F1B0A9507}">
      <dsp:nvSpPr>
        <dsp:cNvPr id="0" name=""/>
        <dsp:cNvSpPr/>
      </dsp:nvSpPr>
      <dsp:spPr>
        <a:xfrm rot="5400000">
          <a:off x="3990481" y="-1552687"/>
          <a:ext cx="1224540" cy="4332001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Роль пальчиковых игр в развитии речи детей</a:t>
          </a:r>
          <a:endParaRPr lang="ru-RU" sz="2400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Учимся говорить, играя</a:t>
          </a:r>
          <a:endParaRPr lang="ru-RU" sz="2400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436751" y="60820"/>
        <a:ext cx="4272224" cy="1104986"/>
      </dsp:txXfrm>
    </dsp:sp>
    <dsp:sp modelId="{04B541FC-CA15-44FA-A5D1-4F34E1400D22}">
      <dsp:nvSpPr>
        <dsp:cNvPr id="0" name=""/>
        <dsp:cNvSpPr/>
      </dsp:nvSpPr>
      <dsp:spPr>
        <a:xfrm>
          <a:off x="0" y="232948"/>
          <a:ext cx="2436750" cy="7607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Консультации</a:t>
          </a:r>
          <a:endParaRPr lang="ru-RU" sz="2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136" y="270084"/>
        <a:ext cx="2362478" cy="686458"/>
      </dsp:txXfrm>
    </dsp:sp>
    <dsp:sp modelId="{31DEDE00-FCB7-44D5-8652-1F51C6B3A06C}">
      <dsp:nvSpPr>
        <dsp:cNvPr id="0" name=""/>
        <dsp:cNvSpPr/>
      </dsp:nvSpPr>
      <dsp:spPr>
        <a:xfrm rot="5400000">
          <a:off x="3990481" y="-251612"/>
          <a:ext cx="1224540" cy="4332001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Игры на развитии мелкой моторики рук с предметами домашнего обихода</a:t>
          </a:r>
          <a:endParaRPr lang="ru-RU" sz="20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Развиваем мелкую мускулатуру руки ребенка</a:t>
          </a:r>
          <a:endParaRPr lang="ru-RU" sz="20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436751" y="1361895"/>
        <a:ext cx="4272224" cy="1104986"/>
      </dsp:txXfrm>
    </dsp:sp>
    <dsp:sp modelId="{19DC6257-35E0-4FD5-A7A5-D5E01B561C5D}">
      <dsp:nvSpPr>
        <dsp:cNvPr id="0" name=""/>
        <dsp:cNvSpPr/>
      </dsp:nvSpPr>
      <dsp:spPr>
        <a:xfrm>
          <a:off x="0" y="1551005"/>
          <a:ext cx="2436750" cy="726764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Памятки</a:t>
          </a:r>
          <a:endParaRPr lang="ru-RU" sz="32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478" y="1586483"/>
        <a:ext cx="2365794" cy="655808"/>
      </dsp:txXfrm>
    </dsp:sp>
    <dsp:sp modelId="{B602DC49-804B-45D9-BD90-24187A30C575}">
      <dsp:nvSpPr>
        <dsp:cNvPr id="0" name=""/>
        <dsp:cNvSpPr/>
      </dsp:nvSpPr>
      <dsp:spPr>
        <a:xfrm rot="5400000">
          <a:off x="3651576" y="1385986"/>
          <a:ext cx="1893360" cy="4327770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100 идей для развития мелкой моторики</a:t>
          </a:r>
          <a:endParaRPr lang="ru-RU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Игры и игрушки для развития мелкой моторики у детей 2-3 лет</a:t>
          </a:r>
          <a:endParaRPr lang="ru-RU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Тренируем пальчики- развиваем речь</a:t>
          </a:r>
          <a:endParaRPr lang="ru-RU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434371" y="2695617"/>
        <a:ext cx="4235344" cy="1708508"/>
      </dsp:txXfrm>
    </dsp:sp>
    <dsp:sp modelId="{7B86C1B2-CBEE-4427-9872-2C6092D93ED8}">
      <dsp:nvSpPr>
        <dsp:cNvPr id="0" name=""/>
        <dsp:cNvSpPr/>
      </dsp:nvSpPr>
      <dsp:spPr>
        <a:xfrm>
          <a:off x="0" y="3133244"/>
          <a:ext cx="2434371" cy="833253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Буклеты</a:t>
          </a:r>
          <a:endParaRPr lang="ru-RU" sz="3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676" y="3173920"/>
        <a:ext cx="2353019" cy="751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63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491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007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848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559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762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90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41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230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317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997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247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1494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1678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47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5853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3351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743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244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620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4669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2702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3484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8388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820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6375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7972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777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959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939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396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3808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5318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277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619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2661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742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8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1388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97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2979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7447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515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672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4237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7356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5113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06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6966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9379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03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2078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876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1495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7567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8595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328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1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532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8305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075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231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7338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4067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162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6876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890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601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9020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377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2799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0752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71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4309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137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7752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649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4EE3A-CF6B-4BD2-A232-2F7290A69755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546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82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27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66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71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6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68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460051"/>
            <a:ext cx="8424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Структурное подразделение ГБОУ гимназии «ОЦ «Гармония» 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г.о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Отрадный Самарской области «Детский сад №13»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Разработка по самообразованию на 2016-2017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воспитателя </a:t>
            </a:r>
          </a:p>
          <a:p>
            <a:pPr algn="ctr"/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Яштыковой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Елены Ивановны</a:t>
            </a:r>
          </a:p>
          <a:p>
            <a:pPr algn="ctr"/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Тема: «Развитие мелкой моторики у детей раннего возраста в игровой деятельности»</a:t>
            </a:r>
          </a:p>
          <a:p>
            <a:pPr algn="ctr"/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сельная группа </a:t>
            </a:r>
          </a:p>
          <a:p>
            <a:pPr algn="ctr"/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3395663"/>
            <a:ext cx="64071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04072"/>
            <a:ext cx="2016224" cy="26882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5" y="704072"/>
            <a:ext cx="2037133" cy="27161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4219422"/>
            <a:ext cx="2851993" cy="22171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48" y="4191147"/>
            <a:ext cx="2916384" cy="2187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043608" y="0"/>
            <a:ext cx="7164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Дидактическая игра «Ясное солнышко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3581400"/>
            <a:ext cx="648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Дидактическая игра «Дождик»</a:t>
            </a:r>
            <a:endParaRPr lang="ru-RU" sz="2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40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602" y="70529"/>
            <a:ext cx="806489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 с крышками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Дидактическая игра «Украсим елочку»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Цель: развивать восприятие цвета и мелкую моторику, умение </a:t>
            </a:r>
            <a:r>
              <a:rPr lang="ru-RU" sz="2400" b="1" dirty="0">
                <a:solidFill>
                  <a:srgbClr val="002060"/>
                </a:solidFill>
              </a:rPr>
              <a:t>откручивать и закручивать крышки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3" y="1789731"/>
            <a:ext cx="2201560" cy="2935413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823" y="1927116"/>
            <a:ext cx="2175351" cy="3446100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198" y="1988840"/>
            <a:ext cx="2338992" cy="3118656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341" y="1859391"/>
            <a:ext cx="2193708" cy="2924944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7131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404664"/>
            <a:ext cx="81369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Дидактическая игра «Открути-закрути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Цель: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закреплять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знания детей 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цвете и размере предмета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; развивать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внимательность и 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мелкую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моторику;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приобщать детей к совместной деятельности.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369616"/>
            <a:ext cx="2550029" cy="3198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90" y="2542592"/>
            <a:ext cx="3803914" cy="2852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767049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07651"/>
            <a:ext cx="85689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Дидактическая игра «Собери бусы из крышек»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закреплять знания детей о цвете и размере предмета; развивать мелкую моторику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305" y="1546552"/>
            <a:ext cx="2880000" cy="29697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5" y="3111063"/>
            <a:ext cx="2880000" cy="30897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000" y="3111063"/>
            <a:ext cx="2880000" cy="3424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80268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60648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 с пуговицами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Дидактическая игра «Светофор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</a:rPr>
              <a:t>Цель: закреплять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</a:rPr>
              <a:t>представления о назначении светофора,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</a:rPr>
              <a:t>и его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</a:rPr>
              <a:t>сигналах,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</a:rPr>
              <a:t> развивать 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</a:rPr>
              <a:t>мелкой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</a:rPr>
              <a:t>моторики,  зрительную память и 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</a:rPr>
              <a:t>внимание. 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89576"/>
            <a:ext cx="1780894" cy="3384376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609312"/>
            <a:ext cx="2234946" cy="2979928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674" y="2663138"/>
            <a:ext cx="2180532" cy="33083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06" y="2783288"/>
            <a:ext cx="2247714" cy="2996952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6529924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992" y="260648"/>
            <a:ext cx="83529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Дидактическая игра «Божья коровка»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развивать мелкую моторику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62231"/>
            <a:ext cx="2748188" cy="36118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772816"/>
            <a:ext cx="3677004" cy="3600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1728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3395663"/>
            <a:ext cx="64071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58899" y="0"/>
            <a:ext cx="62646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 «Веселые прищепки»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Цель: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развивать мелкую моторику;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воспитывать усидчивость.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16832"/>
            <a:ext cx="2094533" cy="27927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772816"/>
            <a:ext cx="2197051" cy="29294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429000"/>
            <a:ext cx="3027245" cy="30461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37199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9996" y="90811"/>
            <a:ext cx="8352928" cy="646331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Развивающая доска «Бизиборд»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764704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развитие творческого мышления, мелкой моторики рук и речи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7976"/>
            <a:ext cx="3505430" cy="2362080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00" y="1332852"/>
            <a:ext cx="3240000" cy="2334008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16" y="3573015"/>
            <a:ext cx="3240000" cy="2613813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0696345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3371" y="0"/>
            <a:ext cx="851257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000000"/>
              </a:solidFill>
              <a:latin typeface="Times New Roman"/>
            </a:endParaRPr>
          </a:p>
          <a:p>
            <a:pPr marR="54850" algn="ctr"/>
            <a:r>
              <a:rPr lang="ru-RU" sz="2400" b="1" dirty="0" smtClean="0">
                <a:latin typeface="Times New Roman"/>
              </a:rPr>
              <a:t> </a:t>
            </a:r>
            <a:r>
              <a:rPr lang="ru-RU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Игры на кухне</a:t>
            </a:r>
            <a:endParaRPr lang="ru-RU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marR="27760" algn="ctr"/>
            <a:r>
              <a:rPr lang="ru-RU" sz="2400" b="1" dirty="0" smtClean="0">
                <a:solidFill>
                  <a:srgbClr val="002060"/>
                </a:solidFill>
                <a:latin typeface="Times New Roman"/>
              </a:rPr>
              <a:t> Цель: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мелкую моторику, речь, память и внимание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76871"/>
            <a:ext cx="3414806" cy="34986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91648"/>
            <a:ext cx="2874985" cy="3786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23392" y="1642565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«Играем с крупой»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4048" y="1590457"/>
            <a:ext cx="3921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«Найди клад»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69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47" y="1343929"/>
            <a:ext cx="3215851" cy="40739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86" y="1556792"/>
            <a:ext cx="4078116" cy="3717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95536" y="278532"/>
            <a:ext cx="8352929" cy="774204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166"/>
              </a:avLst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Игровое упражнение  с крупами «Золушка»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38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188640"/>
            <a:ext cx="611069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«Источники творческих способностей и дарования детей - на кончиках их пальцев. От пальцев, образно говоря, идут тончайшие ручейки, которые питают источник творческой мысли. Другими словами: чем больше мастерства в детской руке. Тем умнее ребенок»</a:t>
            </a:r>
          </a:p>
          <a:p>
            <a:pPr algn="r"/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В.А. Сухомлинский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88640"/>
            <a:ext cx="7416824" cy="707886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Рисование на крупе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7" y="2060848"/>
            <a:ext cx="4324379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426" y="2636912"/>
            <a:ext cx="4452949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51520" y="896526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развивать творческое мышление, фантазию, воображение и мелкую моторику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57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88640"/>
            <a:ext cx="7416824" cy="707886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Развиваем мелкую моторику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26815"/>
            <a:ext cx="2484276" cy="33123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193" y="1268500"/>
            <a:ext cx="2571750" cy="3429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72815"/>
            <a:ext cx="3365031" cy="24203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069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73002"/>
            <a:ext cx="3050646" cy="40675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020" y="1628800"/>
            <a:ext cx="2826315" cy="37684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extBox 1"/>
          <p:cNvSpPr txBox="1"/>
          <p:nvPr/>
        </p:nvSpPr>
        <p:spPr>
          <a:xfrm>
            <a:off x="539552" y="0"/>
            <a:ext cx="8064896" cy="1077218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 из нашего уголка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«Развиваем пальчики»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09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16632"/>
            <a:ext cx="691276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rgbClr val="000000"/>
                </a:solidFill>
                <a:latin typeface="Times New Roman"/>
              </a:rPr>
              <a:t>...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чувствую себя вправе сказать:</a:t>
            </a:r>
          </a:p>
          <a:p>
            <a:pPr algn="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 здравствует самообразование во всех областях!..</a:t>
            </a:r>
          </a:p>
          <a:p>
            <a:pPr algn="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Только те знания прочны и ценны, которые вы добыли сами,</a:t>
            </a:r>
          </a:p>
          <a:p>
            <a:pPr algn="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побуждаемые собственной страстью.</a:t>
            </a:r>
          </a:p>
          <a:p>
            <a:pPr algn="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Всякое знание должно быть открытием, которое вы сделали сами.</a:t>
            </a:r>
          </a:p>
          <a:p>
            <a:pPr algn="r"/>
            <a:r>
              <a:rPr lang="ru-RU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К. И. Чуковский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09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999019"/>
            <a:ext cx="65527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036496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Цель: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развитие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мелкой моторики рук у детей раннего возраста посредством игровой деятельности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u="sng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Задачи: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1. Расширить собственные представления о развитии мелкой моторики рук у детей раннего возраста.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2. Подобрать и проанализировать литературные источники.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3. Отобрать и систематизировать комплекс  разнообразных игр и упражнений, направленных на развитие пальчиков и руки ребенка.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4. Совершенствовать развивающую предметно-пространственную среду группы для развития мелкой моторики.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5. Улучшать моторику, координацию движений кистей, пальцев рук детей раннего возраста.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6. Показать родителям важность работы по развитию мелкой моторики.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7. Привлечь родителей к совместной игровой деятельности с ребенком дома и на прогулке.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42396" y="2525254"/>
            <a:ext cx="5674951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Самообразование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323528" y="548680"/>
            <a:ext cx="2520000" cy="1440000"/>
          </a:xfrm>
          <a:prstGeom prst="snip2Diag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Изучение литературы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6466853" y="548679"/>
            <a:ext cx="2520000" cy="1440000"/>
          </a:xfrm>
          <a:prstGeom prst="snip2Diag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Опыт других педагогов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1439872" y="3952800"/>
            <a:ext cx="3240000" cy="1440000"/>
          </a:xfrm>
          <a:prstGeom prst="snip2Diag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Наставничество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4846853" y="3952800"/>
            <a:ext cx="3240000" cy="1440000"/>
          </a:xfrm>
          <a:prstGeom prst="snip2Diag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Школа молодого педагога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3419872" y="548680"/>
            <a:ext cx="2520000" cy="1440000"/>
          </a:xfrm>
          <a:prstGeom prst="snip2Diag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Поиск в интернете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16200000">
            <a:off x="2195378" y="1877103"/>
            <a:ext cx="504215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1988680"/>
            <a:ext cx="8715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853" y="1988679"/>
            <a:ext cx="8715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Стрелка вправо 16"/>
          <p:cNvSpPr/>
          <p:nvPr/>
        </p:nvSpPr>
        <p:spPr>
          <a:xfrm rot="5400000">
            <a:off x="2973123" y="3330658"/>
            <a:ext cx="504215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48584"/>
            <a:ext cx="87788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51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935" y="1965886"/>
            <a:ext cx="3744153" cy="21905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457866"/>
            <a:ext cx="2061429" cy="3286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01" y="1468576"/>
            <a:ext cx="2463738" cy="32849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619672" y="260646"/>
            <a:ext cx="5760640" cy="8309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50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48099403"/>
              </p:ext>
            </p:extLst>
          </p:nvPr>
        </p:nvGraphicFramePr>
        <p:xfrm>
          <a:off x="2267744" y="1091645"/>
          <a:ext cx="6768752" cy="4497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31840" y="260647"/>
            <a:ext cx="5760640" cy="8309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177370" y="5733256"/>
            <a:ext cx="2434371" cy="814126"/>
            <a:chOff x="0" y="3112941"/>
            <a:chExt cx="2434371" cy="814126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3112941"/>
              <a:ext cx="2434371" cy="814126"/>
            </a:xfrm>
            <a:prstGeom prst="roundRect">
              <a:avLst/>
            </a:prstGeom>
            <a:solidFill>
              <a:srgbClr val="FFFF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9742" y="3152683"/>
              <a:ext cx="2354887" cy="7346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68580" rIns="137160" bIns="6858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400" b="1" kern="1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Конкурсы</a:t>
              </a:r>
              <a:endParaRPr lang="ru-RU" sz="34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644726" y="5733256"/>
            <a:ext cx="4327770" cy="936104"/>
            <a:chOff x="2434371" y="2544207"/>
            <a:chExt cx="4327770" cy="1951593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9" name="Прямоугольник с двумя скругленными соседними углами 8"/>
            <p:cNvSpPr/>
            <p:nvPr/>
          </p:nvSpPr>
          <p:spPr>
            <a:xfrm rot="5400000">
              <a:off x="3622459" y="1356119"/>
              <a:ext cx="1951593" cy="4327770"/>
            </a:xfrm>
            <a:prstGeom prst="round2SameRect">
              <a:avLst/>
            </a:prstGeom>
            <a:grpFill/>
          </p:spPr>
          <p:style>
            <a:lnRef idx="2">
              <a:schemeClr val="accent5">
                <a:tint val="40000"/>
                <a:alpha val="90000"/>
                <a:hueOff val="-10740482"/>
                <a:satOff val="48253"/>
                <a:lumOff val="3317"/>
                <a:alphaOff val="0"/>
              </a:schemeClr>
            </a:lnRef>
            <a:fillRef idx="1">
              <a:schemeClr val="accent5">
                <a:tint val="40000"/>
                <a:alpha val="90000"/>
                <a:hueOff val="-10740482"/>
                <a:satOff val="48253"/>
                <a:lumOff val="3317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10740482"/>
                <a:satOff val="48253"/>
                <a:lumOff val="331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2434371" y="2901362"/>
              <a:ext cx="4232501" cy="14991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Игры на развитие мелкой моторики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kern="12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Бизиборды</a:t>
              </a:r>
              <a:r>
                <a:rPr lang="ru-RU" kern="1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своими руками</a:t>
              </a:r>
              <a:endParaRPr lang="ru-RU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305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122511"/>
              </p:ext>
            </p:extLst>
          </p:nvPr>
        </p:nvGraphicFramePr>
        <p:xfrm>
          <a:off x="1" y="461665"/>
          <a:ext cx="9143998" cy="6410832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3047681"/>
                <a:gridCol w="3047681"/>
                <a:gridCol w="3048636"/>
              </a:tblGrid>
              <a:tr h="6570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Вопросы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 начало года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 конец года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260" marR="45260" marT="0" marB="0"/>
                </a:tc>
              </a:tr>
              <a:tr h="80846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</a:rPr>
                        <a:t> 1. Знаете </a:t>
                      </a:r>
                      <a:r>
                        <a:rPr lang="ru-RU" sz="1800" dirty="0">
                          <a:effectLst/>
                        </a:rPr>
                        <a:t>ли вы, что такое мелкая моторика рук ребенка?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Да – 28% (7 семей)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Нет – 72% (18 семей)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Да – 92% (23 семьи)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Нет – 8% (2 семьи)</a:t>
                      </a:r>
                      <a:endParaRPr lang="ru-RU" sz="1800" b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260" marR="45260" marT="0" marB="0"/>
                </a:tc>
              </a:tr>
              <a:tr h="101681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</a:rPr>
                        <a:t>2. Считаете </a:t>
                      </a:r>
                      <a:r>
                        <a:rPr lang="ru-RU" sz="1800" dirty="0">
                          <a:effectLst/>
                        </a:rPr>
                        <a:t>ли вы важным развитие мелкой моторики уже с раннего детства?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Да – 20% (5 семей)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Нет – 80% (20 семей)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Да – 96% (24 семьи)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Нет – 4% (1 семья)</a:t>
                      </a:r>
                      <a:endParaRPr lang="ru-RU" sz="1800" b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260" marR="45260" marT="0" marB="0"/>
                </a:tc>
              </a:tr>
              <a:tr h="61877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</a:rPr>
                        <a:t>3. Есть </a:t>
                      </a:r>
                      <a:r>
                        <a:rPr lang="ru-RU" sz="1800" dirty="0">
                          <a:effectLst/>
                        </a:rPr>
                        <a:t>ли у вас дома игры на развитие мелкой моторики?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Да –20% ( 5 семей)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Нет- 80% (20 семей)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Да –  92% (23 семьи)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Нет – 8% (2 семьи)</a:t>
                      </a:r>
                      <a:endParaRPr lang="ru-RU" sz="1800" b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260" marR="45260" marT="0" marB="0"/>
                </a:tc>
              </a:tr>
              <a:tr h="82502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</a:rPr>
                        <a:t>4. Используете </a:t>
                      </a:r>
                      <a:r>
                        <a:rPr lang="ru-RU" sz="1800" dirty="0">
                          <a:effectLst/>
                        </a:rPr>
                        <a:t>ли вы игры на развитие мелкой моторики дома?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Да –20% (5 семьи)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Нет- 80% (20 семей)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Да –  80% (20 семей)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Нет  -20% (5 семей)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260" marR="45260" marT="0" marB="0"/>
                </a:tc>
              </a:tr>
              <a:tr h="143352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</a:rPr>
                        <a:t>5. Знаете </a:t>
                      </a:r>
                      <a:r>
                        <a:rPr lang="ru-RU" sz="1800" dirty="0">
                          <a:effectLst/>
                        </a:rPr>
                        <a:t>ли вы, какой нетрадиционный материал можно использовать в работе по развитию мелкой моторики рук?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Да –  16% (4 семьи)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Нет – 84% (21 семья)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Да – 92% (23 семьи)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Нет – 8% (2 семьи)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260" marR="45260" marT="0" marB="0"/>
                </a:tc>
              </a:tr>
              <a:tr h="103664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</a:rPr>
                        <a:t>6. Готовы </a:t>
                      </a:r>
                      <a:r>
                        <a:rPr lang="ru-RU" sz="1800" dirty="0">
                          <a:effectLst/>
                        </a:rPr>
                        <a:t>ли вы принять участие в изготовлении    игр своими руками?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Да –28% ( 7 семей)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Нет -72% (18 семей)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Да –  56% (14 семей)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Нет- 44% (11 семей)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260" marR="4526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35696" y="0"/>
            <a:ext cx="6552728" cy="461665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96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16632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Результаты анкетирования</a:t>
            </a:r>
            <a:endParaRPr lang="ru-RU"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401912326"/>
              </p:ext>
            </p:extLst>
          </p:nvPr>
        </p:nvGraphicFramePr>
        <p:xfrm>
          <a:off x="395536" y="1052736"/>
          <a:ext cx="388843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567892982"/>
              </p:ext>
            </p:extLst>
          </p:nvPr>
        </p:nvGraphicFramePr>
        <p:xfrm>
          <a:off x="4572001" y="1052736"/>
          <a:ext cx="446449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17096050"/>
              </p:ext>
            </p:extLst>
          </p:nvPr>
        </p:nvGraphicFramePr>
        <p:xfrm>
          <a:off x="161764" y="906979"/>
          <a:ext cx="8820472" cy="4515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929995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56" y="1"/>
            <a:ext cx="903649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Игры – шнуровки</a:t>
            </a:r>
            <a:r>
              <a:rPr lang="ru-RU" sz="28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2800" dirty="0" smtClean="0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 Цель: воспитывать  усидчивость, целеустремленность; развивать </a:t>
            </a:r>
            <a:r>
              <a:rPr lang="ru-RU" sz="24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речевую </a:t>
            </a:r>
            <a:r>
              <a:rPr lang="ru-RU" sz="2400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активность и внимание</a:t>
            </a:r>
            <a:r>
              <a:rPr lang="ru-RU" sz="24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;</a:t>
            </a:r>
            <a:r>
              <a:rPr lang="ru-RU" sz="2400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способствовать </a:t>
            </a:r>
            <a:r>
              <a:rPr lang="ru-RU" sz="24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развитию логического мышления и мелкой моторики. </a:t>
            </a:r>
            <a:endParaRPr lang="ru-RU" sz="2400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601"/>
            <a:ext cx="2664296" cy="35523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7030A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051418"/>
            <a:ext cx="3326649" cy="24014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149080"/>
            <a:ext cx="3672408" cy="24051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70C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5299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64553b36d98a1a9771b60ed7fd6ae5ca013c54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919</Words>
  <Application>Microsoft Office PowerPoint</Application>
  <PresentationFormat>Экран (4:3)</PresentationFormat>
  <Paragraphs>133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Тема Office</vt:lpstr>
      <vt:lpstr>1_Тема Office</vt:lpstr>
      <vt:lpstr>3_Тема Office</vt:lpstr>
      <vt:lpstr>4_Тема Office</vt:lpstr>
      <vt:lpstr>5_Тема Office</vt:lpstr>
      <vt:lpstr>6_Тема Office</vt:lpstr>
      <vt:lpstr>2_Тема Office</vt:lpstr>
      <vt:lpstr>7_Тема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User</cp:lastModifiedBy>
  <cp:revision>83</cp:revision>
  <dcterms:created xsi:type="dcterms:W3CDTF">2014-05-12T04:44:22Z</dcterms:created>
  <dcterms:modified xsi:type="dcterms:W3CDTF">2017-04-27T17:15:46Z</dcterms:modified>
</cp:coreProperties>
</file>