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9" r:id="rId4"/>
    <p:sldId id="265" r:id="rId5"/>
    <p:sldId id="264" r:id="rId6"/>
    <p:sldId id="263" r:id="rId7"/>
    <p:sldId id="257" r:id="rId8"/>
    <p:sldId id="269" r:id="rId9"/>
    <p:sldId id="266" r:id="rId10"/>
    <p:sldId id="273" r:id="rId11"/>
    <p:sldId id="274" r:id="rId12"/>
    <p:sldId id="275" r:id="rId13"/>
    <p:sldId id="260" r:id="rId14"/>
    <p:sldId id="276" r:id="rId15"/>
    <p:sldId id="277" r:id="rId16"/>
    <p:sldId id="278" r:id="rId17"/>
    <p:sldId id="279" r:id="rId18"/>
    <p:sldId id="267" r:id="rId19"/>
    <p:sldId id="270" r:id="rId20"/>
    <p:sldId id="268" r:id="rId21"/>
    <p:sldId id="271" r:id="rId22"/>
    <p:sldId id="293" r:id="rId23"/>
    <p:sldId id="294" r:id="rId24"/>
    <p:sldId id="272" r:id="rId25"/>
    <p:sldId id="280" r:id="rId26"/>
    <p:sldId id="281" r:id="rId27"/>
    <p:sldId id="282" r:id="rId28"/>
    <p:sldId id="283" r:id="rId29"/>
    <p:sldId id="284" r:id="rId30"/>
    <p:sldId id="285" r:id="rId31"/>
    <p:sldId id="286" r:id="rId32"/>
    <p:sldId id="288" r:id="rId33"/>
    <p:sldId id="287" r:id="rId34"/>
    <p:sldId id="289" r:id="rId35"/>
    <p:sldId id="290" r:id="rId36"/>
    <p:sldId id="291" r:id="rId37"/>
    <p:sldId id="292" r:id="rId38"/>
    <p:sldId id="258" r:id="rId39"/>
    <p:sldId id="261" r:id="rId40"/>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132"/>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8" d="100"/>
          <a:sy n="68" d="100"/>
        </p:scale>
        <p:origin x="-1362" y="-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1/31/2018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javascript:joom_opendhtml('http://bagira.nl/images/joomgallery/originals/_19/___20140709_1128079640.jpg','','%D0%A4%D0%BE%D1%82%D0%BE:%20%D0%B1%D1%83%D0%BD%D0%BA%D0%B5%D1%80%20%D0%A1%D1%82%D0%B0%D0%BB%D0%B8%D0%BD%D0%B0','805','604')"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3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38.xml.rels><?xml version="1.0" encoding="UTF-8" standalone="yes"?>
<Relationships xmlns="http://schemas.openxmlformats.org/package/2006/relationships"><Relationship Id="rId3" Type="http://schemas.openxmlformats.org/officeDocument/2006/relationships/hyperlink" Target="http://www.metodkabinet.eu/BGM/Temkatalog/TemKollekzii_9_may.html" TargetMode="External"/><Relationship Id="rId2" Type="http://schemas.openxmlformats.org/officeDocument/2006/relationships/hyperlink" Target="http://worldofchildren.ru/scenarios-andholidays/23-fevralya/1838-patrioticheskoe-vospitanie-v-usloviyax-sovremennogo-doshkolnogoobrazovatelnogo-uchrezhdeniya"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kids-kids.ru/archives/138" TargetMode="External"/><Relationship Id="rId2" Type="http://schemas.openxmlformats.org/officeDocument/2006/relationships/hyperlink" Target="http://www.p4c.ru/67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 y="1752600"/>
            <a:ext cx="8229600" cy="3048000"/>
          </a:xfrm>
          <a:prstGeom prst="roundRect">
            <a:avLst/>
          </a:prstGeom>
          <a:gradFill flip="none" rotWithShape="1">
            <a:gsLst>
              <a:gs pos="0">
                <a:srgbClr val="FFF200">
                  <a:alpha val="1000"/>
                </a:srgbClr>
              </a:gs>
              <a:gs pos="45000">
                <a:srgbClr val="FF7A00"/>
              </a:gs>
              <a:gs pos="70000">
                <a:srgbClr val="FF0300"/>
              </a:gs>
              <a:gs pos="100000">
                <a:srgbClr val="4D0808"/>
              </a:gs>
            </a:gsLst>
            <a:path path="circle">
              <a:fillToRect l="100000" t="100000"/>
            </a:path>
            <a:tileRect r="-100000" b="-100000"/>
          </a:gradFill>
          <a:ln>
            <a:noFill/>
          </a:ln>
          <a:effectLst>
            <a:glow rad="228600">
              <a:schemeClr val="accent6">
                <a:satMod val="175000"/>
                <a:alpha val="40000"/>
              </a:schemeClr>
            </a:glow>
            <a:softEdge rad="635000"/>
          </a:effectLst>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eaLnBrk="1" hangingPunct="1">
              <a:defRPr/>
            </a:pPr>
            <a:r>
              <a:rPr lang="ru-RU" sz="2700" b="1" dirty="0" smtClean="0">
                <a:solidFill>
                  <a:srgbClr val="001132"/>
                </a:solidFill>
                <a:latin typeface="Bookman Old Style" pitchFamily="18" charset="0"/>
              </a:rPr>
              <a:t>Педагогический проект </a:t>
            </a:r>
            <a:r>
              <a:rPr lang="ru-RU" sz="5400" dirty="0" smtClean="0">
                <a:solidFill>
                  <a:schemeClr val="accent6">
                    <a:lumMod val="75000"/>
                  </a:schemeClr>
                </a:solidFill>
              </a:rPr>
              <a:t/>
            </a:r>
            <a:br>
              <a:rPr lang="ru-RU" sz="5400" dirty="0" smtClean="0">
                <a:solidFill>
                  <a:schemeClr val="accent6">
                    <a:lumMod val="75000"/>
                  </a:schemeClr>
                </a:solidFill>
              </a:rPr>
            </a:br>
            <a:r>
              <a:rPr lang="ru-RU" dirty="0" smtClean="0">
                <a:ln w="12700">
                  <a:solidFill>
                    <a:schemeClr val="tx2">
                      <a:satMod val="155000"/>
                    </a:schemeClr>
                  </a:solidFill>
                  <a:prstDash val="solid"/>
                </a:ln>
                <a:solidFill>
                  <a:schemeClr val="tx2">
                    <a:lumMod val="50000"/>
                  </a:schemeClr>
                </a:solidFill>
                <a:effectLst>
                  <a:outerShdw blurRad="41275" dist="20320" dir="1800000" algn="tl" rotWithShape="0">
                    <a:srgbClr val="000000">
                      <a:alpha val="40000"/>
                    </a:srgbClr>
                  </a:outerShdw>
                </a:effectLst>
                <a:latin typeface="Bookman Old Style" pitchFamily="18" charset="0"/>
                <a:cs typeface="AngsanaUPC" pitchFamily="18" charset="-34"/>
              </a:rPr>
              <a:t>Здесь – тыл был фронтом</a:t>
            </a:r>
            <a:r>
              <a:rPr lang="ru-RU" sz="5400" dirty="0" smtClean="0">
                <a:ln w="12700">
                  <a:solidFill>
                    <a:schemeClr val="tx2">
                      <a:satMod val="155000"/>
                    </a:schemeClr>
                  </a:solidFill>
                  <a:prstDash val="solid"/>
                </a:ln>
                <a:solidFill>
                  <a:schemeClr val="tx2">
                    <a:lumMod val="50000"/>
                  </a:schemeClr>
                </a:solidFill>
                <a:effectLst>
                  <a:outerShdw blurRad="41275" dist="20320" dir="1800000" algn="tl" rotWithShape="0">
                    <a:srgbClr val="000000">
                      <a:alpha val="40000"/>
                    </a:srgbClr>
                  </a:outerShdw>
                </a:effectLst>
                <a:latin typeface="Bookman Old Style" pitchFamily="18" charset="0"/>
                <a:cs typeface="AngsanaUPC" pitchFamily="18" charset="-34"/>
              </a:rPr>
              <a:t/>
            </a:r>
            <a:br>
              <a:rPr lang="ru-RU" sz="5400" dirty="0" smtClean="0">
                <a:ln w="12700">
                  <a:solidFill>
                    <a:schemeClr val="tx2">
                      <a:satMod val="155000"/>
                    </a:schemeClr>
                  </a:solidFill>
                  <a:prstDash val="solid"/>
                </a:ln>
                <a:solidFill>
                  <a:schemeClr val="tx2">
                    <a:lumMod val="50000"/>
                  </a:schemeClr>
                </a:solidFill>
                <a:effectLst>
                  <a:outerShdw blurRad="41275" dist="20320" dir="1800000" algn="tl" rotWithShape="0">
                    <a:srgbClr val="000000">
                      <a:alpha val="40000"/>
                    </a:srgbClr>
                  </a:outerShdw>
                </a:effectLst>
                <a:latin typeface="Bookman Old Style" pitchFamily="18" charset="0"/>
                <a:cs typeface="AngsanaUPC" pitchFamily="18" charset="-34"/>
              </a:rPr>
            </a:br>
            <a:endParaRPr lang="ru-RU" sz="5400" dirty="0">
              <a:ln w="12700">
                <a:solidFill>
                  <a:schemeClr val="tx2">
                    <a:satMod val="155000"/>
                  </a:schemeClr>
                </a:solidFill>
                <a:prstDash val="solid"/>
              </a:ln>
              <a:solidFill>
                <a:srgbClr val="000066"/>
              </a:solidFill>
              <a:effectLst>
                <a:outerShdw blurRad="41275" dist="20320" dir="1800000" algn="tl" rotWithShape="0">
                  <a:srgbClr val="000000">
                    <a:alpha val="40000"/>
                  </a:srgbClr>
                </a:outerShdw>
              </a:effectLst>
              <a:latin typeface="Bookman Old Style" pitchFamily="18" charset="0"/>
              <a:cs typeface="AngsanaUPC" pitchFamily="18" charset="-34"/>
            </a:endParaRPr>
          </a:p>
        </p:txBody>
      </p:sp>
      <p:sp>
        <p:nvSpPr>
          <p:cNvPr id="4" name="TextBox 3"/>
          <p:cNvSpPr txBox="1"/>
          <p:nvPr/>
        </p:nvSpPr>
        <p:spPr>
          <a:xfrm>
            <a:off x="990600" y="457200"/>
            <a:ext cx="7391400" cy="1200329"/>
          </a:xfrm>
          <a:prstGeom prst="rect">
            <a:avLst/>
          </a:prstGeom>
          <a:noFill/>
        </p:spPr>
        <p:txBody>
          <a:bodyPr wrap="square" rtlCol="0">
            <a:spAutoFit/>
          </a:bodyPr>
          <a:lstStyle/>
          <a:p>
            <a:pPr algn="ctr"/>
            <a:r>
              <a:rPr lang="ru-RU" b="1" dirty="0" smtClean="0">
                <a:solidFill>
                  <a:srgbClr val="001132"/>
                </a:solidFill>
              </a:rPr>
              <a:t>Структурное подразделение ГБОУ Самарской области гимназии  </a:t>
            </a:r>
            <a:br>
              <a:rPr lang="ru-RU" b="1" dirty="0" smtClean="0">
                <a:solidFill>
                  <a:srgbClr val="001132"/>
                </a:solidFill>
              </a:rPr>
            </a:br>
            <a:r>
              <a:rPr lang="ru-RU" b="1" dirty="0" smtClean="0">
                <a:solidFill>
                  <a:srgbClr val="001132"/>
                </a:solidFill>
              </a:rPr>
              <a:t>   «Образовательный центр «Гармония» г.о. </a:t>
            </a:r>
            <a:r>
              <a:rPr lang="ru-RU" b="1" dirty="0" smtClean="0">
                <a:solidFill>
                  <a:srgbClr val="001132"/>
                </a:solidFill>
              </a:rPr>
              <a:t>Отрадный </a:t>
            </a:r>
            <a:r>
              <a:rPr lang="ru-RU" b="1" dirty="0" smtClean="0">
                <a:solidFill>
                  <a:srgbClr val="001132"/>
                </a:solidFill>
              </a:rPr>
              <a:t/>
            </a:r>
            <a:br>
              <a:rPr lang="ru-RU" b="1" dirty="0" smtClean="0">
                <a:solidFill>
                  <a:srgbClr val="001132"/>
                </a:solidFill>
              </a:rPr>
            </a:br>
            <a:r>
              <a:rPr lang="ru-RU" b="1" dirty="0" smtClean="0">
                <a:solidFill>
                  <a:srgbClr val="001132"/>
                </a:solidFill>
              </a:rPr>
              <a:t>«Детский сад №13»</a:t>
            </a:r>
            <a:r>
              <a:rPr lang="ru-RU" dirty="0" smtClean="0">
                <a:solidFill>
                  <a:schemeClr val="accent2">
                    <a:lumMod val="75000"/>
                  </a:schemeClr>
                </a:solidFill>
              </a:rPr>
              <a:t/>
            </a:r>
            <a:br>
              <a:rPr lang="ru-RU" dirty="0" smtClean="0">
                <a:solidFill>
                  <a:schemeClr val="accent2">
                    <a:lumMod val="75000"/>
                  </a:schemeClr>
                </a:solidFill>
              </a:rPr>
            </a:br>
            <a:endParaRPr lang="ru-RU" dirty="0"/>
          </a:p>
        </p:txBody>
      </p:sp>
      <p:sp>
        <p:nvSpPr>
          <p:cNvPr id="5" name="TextBox 4"/>
          <p:cNvSpPr txBox="1"/>
          <p:nvPr/>
        </p:nvSpPr>
        <p:spPr>
          <a:xfrm>
            <a:off x="2133600" y="5181600"/>
            <a:ext cx="6781800" cy="400110"/>
          </a:xfrm>
          <a:prstGeom prst="rect">
            <a:avLst/>
          </a:prstGeom>
          <a:noFill/>
        </p:spPr>
        <p:txBody>
          <a:bodyPr wrap="square" rtlCol="0">
            <a:spAutoFit/>
          </a:bodyPr>
          <a:lstStyle/>
          <a:p>
            <a:r>
              <a:rPr lang="ru-RU" sz="2000" b="1" dirty="0" smtClean="0">
                <a:latin typeface="Bookman Old Style" pitchFamily="18" charset="0"/>
              </a:rPr>
              <a:t>Воспитатель: </a:t>
            </a:r>
            <a:r>
              <a:rPr lang="ru-RU" sz="2000" b="1" dirty="0" err="1" smtClean="0">
                <a:latin typeface="Bookman Old Style" pitchFamily="18" charset="0"/>
              </a:rPr>
              <a:t>Храмкова</a:t>
            </a:r>
            <a:r>
              <a:rPr lang="ru-RU" sz="2000" b="1" dirty="0" smtClean="0">
                <a:latin typeface="Bookman Old Style" pitchFamily="18" charset="0"/>
              </a:rPr>
              <a:t> Светлана Николаевна</a:t>
            </a:r>
            <a:endParaRPr lang="ru-RU" sz="2000" b="1" dirty="0">
              <a:latin typeface="Bookman Old Styl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562600" y="457200"/>
            <a:ext cx="3124200" cy="5668963"/>
          </a:xfrm>
        </p:spPr>
        <p:txBody>
          <a:bodyPr>
            <a:noAutofit/>
          </a:bodyPr>
          <a:lstStyle/>
          <a:p>
            <a:pPr algn="ctr">
              <a:buNone/>
            </a:pPr>
            <a:r>
              <a:rPr lang="ru-RU" sz="2800" dirty="0" smtClean="0">
                <a:solidFill>
                  <a:srgbClr val="000066"/>
                </a:solidFill>
              </a:rPr>
              <a:t>Большая часть заводов Куйбышева обеспечивала выпуск деталей для боевых самолетов. Механический завод №207 поставлял бронекорпуса</a:t>
            </a:r>
          </a:p>
        </p:txBody>
      </p:sp>
      <p:pic>
        <p:nvPicPr>
          <p:cNvPr id="29698" name="Picture 2" descr="http://img-fotki.yandex.ru/get/4134/46980979.92/0_b697b_aec83b4f_orig"/>
          <p:cNvPicPr>
            <a:picLocks noChangeAspect="1" noChangeArrowheads="1"/>
          </p:cNvPicPr>
          <p:nvPr/>
        </p:nvPicPr>
        <p:blipFill>
          <a:blip r:embed="rId2" cstate="print"/>
          <a:srcRect/>
          <a:stretch>
            <a:fillRect/>
          </a:stretch>
        </p:blipFill>
        <p:spPr bwMode="auto">
          <a:xfrm>
            <a:off x="1371600" y="561594"/>
            <a:ext cx="3886200" cy="2594038"/>
          </a:xfrm>
          <a:prstGeom prst="rect">
            <a:avLst/>
          </a:prstGeom>
          <a:ln>
            <a:noFill/>
          </a:ln>
          <a:effectLst>
            <a:outerShdw blurRad="292100" dist="139700" dir="2700000" algn="tl" rotWithShape="0">
              <a:srgbClr val="333333">
                <a:alpha val="65000"/>
              </a:srgbClr>
            </a:outerShdw>
          </a:effectLst>
        </p:spPr>
      </p:pic>
      <p:pic>
        <p:nvPicPr>
          <p:cNvPr id="29700" name="Picture 4" descr="http://img-fotki.yandex.ru/get/5640/46980979.92/0_b697f_75b8c83f_orig"/>
          <p:cNvPicPr>
            <a:picLocks noChangeAspect="1" noChangeArrowheads="1"/>
          </p:cNvPicPr>
          <p:nvPr/>
        </p:nvPicPr>
        <p:blipFill>
          <a:blip r:embed="rId3" cstate="print"/>
          <a:srcRect/>
          <a:stretch>
            <a:fillRect/>
          </a:stretch>
        </p:blipFill>
        <p:spPr bwMode="auto">
          <a:xfrm>
            <a:off x="1371600" y="3200400"/>
            <a:ext cx="3886200" cy="252603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34000" y="1600200"/>
            <a:ext cx="3352800" cy="4525963"/>
          </a:xfrm>
        </p:spPr>
        <p:txBody>
          <a:bodyPr>
            <a:normAutofit/>
          </a:bodyPr>
          <a:lstStyle/>
          <a:p>
            <a:pPr algn="ctr">
              <a:buNone/>
            </a:pPr>
            <a:r>
              <a:rPr lang="ru-RU" dirty="0" smtClean="0"/>
              <a:t>    </a:t>
            </a:r>
            <a:r>
              <a:rPr lang="ru-RU" sz="2800" dirty="0" smtClean="0">
                <a:solidFill>
                  <a:srgbClr val="000066"/>
                </a:solidFill>
              </a:rPr>
              <a:t>Завод аэродромного оборудования выпускал – узлы крепления пушек, держатели для бомб, пулеметные установки. </a:t>
            </a:r>
            <a:endParaRPr lang="ru-RU" sz="2800" dirty="0">
              <a:solidFill>
                <a:srgbClr val="000066"/>
              </a:solidFill>
            </a:endParaRPr>
          </a:p>
        </p:txBody>
      </p:sp>
      <p:pic>
        <p:nvPicPr>
          <p:cNvPr id="32770" name="Picture 2" descr="http://img-fotki.yandex.ru/get/5643/46980979.92/0_b6981_7b92183d_orig"/>
          <p:cNvPicPr>
            <a:picLocks noChangeAspect="1" noChangeArrowheads="1"/>
          </p:cNvPicPr>
          <p:nvPr/>
        </p:nvPicPr>
        <p:blipFill>
          <a:blip r:embed="rId2" cstate="print"/>
          <a:srcRect/>
          <a:stretch>
            <a:fillRect/>
          </a:stretch>
        </p:blipFill>
        <p:spPr bwMode="auto">
          <a:xfrm>
            <a:off x="457200" y="1600200"/>
            <a:ext cx="5228492" cy="339852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800600" y="1981200"/>
            <a:ext cx="3886200" cy="4144963"/>
          </a:xfrm>
        </p:spPr>
        <p:txBody>
          <a:bodyPr>
            <a:normAutofit/>
          </a:bodyPr>
          <a:lstStyle/>
          <a:p>
            <a:r>
              <a:rPr lang="ru-RU" sz="2800" dirty="0" smtClean="0">
                <a:solidFill>
                  <a:srgbClr val="000066"/>
                </a:solidFill>
              </a:rPr>
              <a:t>Завод №24 изготавливал моторы – «сердце» знаменитых </a:t>
            </a:r>
            <a:r>
              <a:rPr lang="ru-RU" sz="2800" dirty="0" err="1" smtClean="0">
                <a:solidFill>
                  <a:srgbClr val="000066"/>
                </a:solidFill>
              </a:rPr>
              <a:t>ильюшинских</a:t>
            </a:r>
            <a:r>
              <a:rPr lang="ru-RU" sz="2800" dirty="0" smtClean="0">
                <a:solidFill>
                  <a:srgbClr val="000066"/>
                </a:solidFill>
              </a:rPr>
              <a:t> штурмовиков. </a:t>
            </a:r>
          </a:p>
          <a:p>
            <a:endParaRPr lang="ru-RU" sz="2800" dirty="0">
              <a:solidFill>
                <a:srgbClr val="000066"/>
              </a:solidFill>
            </a:endParaRPr>
          </a:p>
        </p:txBody>
      </p:sp>
      <p:pic>
        <p:nvPicPr>
          <p:cNvPr id="31746" name="Picture 2" descr="[image]"/>
          <p:cNvPicPr>
            <a:picLocks noChangeAspect="1" noChangeArrowheads="1"/>
          </p:cNvPicPr>
          <p:nvPr/>
        </p:nvPicPr>
        <p:blipFill>
          <a:blip r:embed="rId2" cstate="print"/>
          <a:srcRect/>
          <a:stretch>
            <a:fillRect/>
          </a:stretch>
        </p:blipFill>
        <p:spPr bwMode="auto">
          <a:xfrm>
            <a:off x="762000" y="2209800"/>
            <a:ext cx="4070680" cy="2667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4400" y="685800"/>
            <a:ext cx="3962400" cy="5486400"/>
          </a:xfrm>
        </p:spPr>
        <p:txBody>
          <a:bodyPr>
            <a:normAutofit/>
          </a:bodyPr>
          <a:lstStyle/>
          <a:p>
            <a:r>
              <a:rPr lang="ru-RU" sz="2800" dirty="0" smtClean="0">
                <a:solidFill>
                  <a:srgbClr val="000066"/>
                </a:solidFill>
              </a:rPr>
              <a:t>10 декабря 1941 года на </a:t>
            </a:r>
            <a:r>
              <a:rPr lang="ru-RU" sz="2800" dirty="0" err="1" smtClean="0">
                <a:solidFill>
                  <a:srgbClr val="000066"/>
                </a:solidFill>
              </a:rPr>
              <a:t>Безымянке</a:t>
            </a:r>
            <a:r>
              <a:rPr lang="ru-RU" sz="2800" dirty="0" smtClean="0">
                <a:solidFill>
                  <a:srgbClr val="000066"/>
                </a:solidFill>
              </a:rPr>
              <a:t> рабочие авиазавода №18 (во главе с директором </a:t>
            </a:r>
            <a:r>
              <a:rPr lang="ru-RU" sz="2800" dirty="0" err="1" smtClean="0">
                <a:solidFill>
                  <a:srgbClr val="000066"/>
                </a:solidFill>
              </a:rPr>
              <a:t>М.Б.Шенкманом</a:t>
            </a:r>
            <a:r>
              <a:rPr lang="ru-RU" sz="2800" dirty="0" smtClean="0">
                <a:solidFill>
                  <a:srgbClr val="000066"/>
                </a:solidFill>
              </a:rPr>
              <a:t>) собрали первый легендарный Ил-2.</a:t>
            </a:r>
            <a:r>
              <a:rPr lang="ru-RU" sz="2800" i="1" dirty="0" smtClean="0">
                <a:solidFill>
                  <a:srgbClr val="000066"/>
                </a:solidFill>
              </a:rPr>
              <a:t>Всего Куйбышеве были собраны 32 из 38 тыс. штурмовиков Ил-2, выпущенных в годы войны</a:t>
            </a:r>
            <a:endParaRPr lang="ru-RU" sz="2800" b="1" dirty="0">
              <a:ln w="12700">
                <a:solidFill>
                  <a:schemeClr val="tx2">
                    <a:satMod val="155000"/>
                  </a:schemeClr>
                </a:solidFill>
                <a:prstDash val="solid"/>
              </a:ln>
              <a:solidFill>
                <a:srgbClr val="000066"/>
              </a:solidFill>
              <a:effectLst>
                <a:outerShdw blurRad="41275" dist="20320" dir="1800000" algn="tl" rotWithShape="0">
                  <a:srgbClr val="000000">
                    <a:alpha val="40000"/>
                  </a:srgbClr>
                </a:outerShdw>
              </a:effectLst>
            </a:endParaRPr>
          </a:p>
        </p:txBody>
      </p:sp>
      <p:pic>
        <p:nvPicPr>
          <p:cNvPr id="3074" name="Picture 2" descr="http://gubernya63.ru/netcat_files/102/145/Sborka_IL_2_270_0.jpg"/>
          <p:cNvPicPr>
            <a:picLocks noChangeAspect="1" noChangeArrowheads="1"/>
          </p:cNvPicPr>
          <p:nvPr/>
        </p:nvPicPr>
        <p:blipFill>
          <a:blip r:embed="rId2" cstate="print"/>
          <a:srcRect/>
          <a:stretch>
            <a:fillRect/>
          </a:stretch>
        </p:blipFill>
        <p:spPr bwMode="auto">
          <a:xfrm>
            <a:off x="381000" y="1524000"/>
            <a:ext cx="4114800" cy="304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0" y="274638"/>
            <a:ext cx="3657600" cy="5897562"/>
          </a:xfrm>
        </p:spPr>
        <p:txBody>
          <a:bodyPr>
            <a:noAutofit/>
          </a:bodyPr>
          <a:lstStyle/>
          <a:p>
            <a:r>
              <a:rPr lang="ru-RU" sz="2800" dirty="0" smtClean="0">
                <a:solidFill>
                  <a:srgbClr val="000066"/>
                </a:solidFill>
              </a:rPr>
              <a:t>В начале 1970-х годов ветеранами авиационного завода было решено поставить у проходной завода памятник в виде боевого самолета Ил-2. </a:t>
            </a:r>
            <a:endParaRPr lang="ru-RU" sz="2800" dirty="0">
              <a:solidFill>
                <a:srgbClr val="000066"/>
              </a:solidFill>
            </a:endParaRPr>
          </a:p>
        </p:txBody>
      </p:sp>
      <p:pic>
        <p:nvPicPr>
          <p:cNvPr id="33798" name="Picture 6" descr="http://img-fotki.yandex.ru/get/5629/46980979.bb/0_bfff6_946f5ead_orig"/>
          <p:cNvPicPr>
            <a:picLocks noChangeAspect="1" noChangeArrowheads="1"/>
          </p:cNvPicPr>
          <p:nvPr/>
        </p:nvPicPr>
        <p:blipFill>
          <a:blip r:embed="rId2" cstate="print"/>
          <a:srcRect/>
          <a:stretch>
            <a:fillRect/>
          </a:stretch>
        </p:blipFill>
        <p:spPr bwMode="auto">
          <a:xfrm>
            <a:off x="533400" y="1600200"/>
            <a:ext cx="4135120" cy="2819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67200" y="228600"/>
            <a:ext cx="4419600" cy="6248400"/>
          </a:xfrm>
        </p:spPr>
        <p:txBody>
          <a:bodyPr>
            <a:noAutofit/>
          </a:bodyPr>
          <a:lstStyle/>
          <a:p>
            <a:pPr algn="ctr">
              <a:buNone/>
            </a:pPr>
            <a:r>
              <a:rPr lang="ru-RU" sz="2800" dirty="0" smtClean="0">
                <a:solidFill>
                  <a:srgbClr val="000066"/>
                </a:solidFill>
              </a:rPr>
              <a:t>Нашли боевой самолет </a:t>
            </a:r>
          </a:p>
          <a:p>
            <a:pPr algn="ctr">
              <a:buNone/>
            </a:pPr>
            <a:r>
              <a:rPr lang="ru-RU" sz="2800" dirty="0" smtClean="0">
                <a:solidFill>
                  <a:srgbClr val="000066"/>
                </a:solidFill>
              </a:rPr>
              <a:t>ИЛ-2 недалеко от озера </a:t>
            </a:r>
            <a:r>
              <a:rPr lang="ru-RU" sz="2800" dirty="0" err="1" smtClean="0">
                <a:solidFill>
                  <a:srgbClr val="000066"/>
                </a:solidFill>
              </a:rPr>
              <a:t>Ориярви</a:t>
            </a:r>
            <a:r>
              <a:rPr lang="ru-RU" sz="2800" dirty="0" smtClean="0">
                <a:solidFill>
                  <a:srgbClr val="000066"/>
                </a:solidFill>
              </a:rPr>
              <a:t>. Самолет был сбит  ожесточенных боях. Имена летчика и воздушного стрелка, определили по бортовому номеру ими оказались летчик младший лейтенант Константин </a:t>
            </a:r>
            <a:r>
              <a:rPr lang="ru-RU" sz="2800" dirty="0" err="1" smtClean="0">
                <a:solidFill>
                  <a:srgbClr val="000066"/>
                </a:solidFill>
              </a:rPr>
              <a:t>Котляревский</a:t>
            </a:r>
            <a:r>
              <a:rPr lang="ru-RU" sz="2800" dirty="0" smtClean="0">
                <a:solidFill>
                  <a:srgbClr val="000066"/>
                </a:solidFill>
              </a:rPr>
              <a:t> и стрелок старший сержант Евгений Мухин</a:t>
            </a:r>
            <a:r>
              <a:rPr lang="ru-RU" sz="2800" dirty="0" smtClean="0"/>
              <a:t/>
            </a:r>
            <a:br>
              <a:rPr lang="ru-RU" sz="2800" dirty="0" smtClean="0"/>
            </a:br>
            <a:endParaRPr lang="ru-RU" sz="2800" dirty="0"/>
          </a:p>
        </p:txBody>
      </p:sp>
      <p:pic>
        <p:nvPicPr>
          <p:cNvPr id="35842" name="Picture 2" descr="http://img-fotki.yandex.ru/get/6701/46980979.bb/0_bfff3_57db72af_orig"/>
          <p:cNvPicPr>
            <a:picLocks noChangeAspect="1" noChangeArrowheads="1"/>
          </p:cNvPicPr>
          <p:nvPr/>
        </p:nvPicPr>
        <p:blipFill>
          <a:blip r:embed="rId2" cstate="print"/>
          <a:srcRect/>
          <a:stretch>
            <a:fillRect/>
          </a:stretch>
        </p:blipFill>
        <p:spPr bwMode="auto">
          <a:xfrm>
            <a:off x="152400" y="1828800"/>
            <a:ext cx="4121150" cy="28098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34000" y="1600200"/>
            <a:ext cx="3352800" cy="4525963"/>
          </a:xfrm>
        </p:spPr>
        <p:txBody>
          <a:bodyPr/>
          <a:lstStyle/>
          <a:p>
            <a:pPr>
              <a:buNone/>
            </a:pPr>
            <a:r>
              <a:rPr lang="ru-RU" dirty="0" smtClean="0"/>
              <a:t>   </a:t>
            </a:r>
            <a:r>
              <a:rPr lang="ru-RU" sz="2800" dirty="0" smtClean="0">
                <a:solidFill>
                  <a:srgbClr val="000066"/>
                </a:solidFill>
              </a:rPr>
              <a:t>Восстановление настоящего боевого самолета ИЛ-2 на Куйбышевском авиационном заводе №18</a:t>
            </a:r>
            <a:endParaRPr lang="ru-RU" sz="2800" dirty="0">
              <a:solidFill>
                <a:srgbClr val="000066"/>
              </a:solidFill>
            </a:endParaRPr>
          </a:p>
        </p:txBody>
      </p:sp>
      <p:pic>
        <p:nvPicPr>
          <p:cNvPr id="34818" name="Picture 2" descr="http://img-fotki.yandex.ru/get/6430/46980979.bb/0_bfff4_2129cf3e_orig"/>
          <p:cNvPicPr>
            <a:picLocks noChangeAspect="1" noChangeArrowheads="1"/>
          </p:cNvPicPr>
          <p:nvPr/>
        </p:nvPicPr>
        <p:blipFill>
          <a:blip r:embed="rId2" cstate="print"/>
          <a:srcRect/>
          <a:stretch>
            <a:fillRect/>
          </a:stretch>
        </p:blipFill>
        <p:spPr bwMode="auto">
          <a:xfrm>
            <a:off x="381000" y="1676400"/>
            <a:ext cx="5113020" cy="34861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876800" y="1600200"/>
            <a:ext cx="3810000" cy="4525963"/>
          </a:xfrm>
        </p:spPr>
        <p:txBody>
          <a:bodyPr>
            <a:normAutofit/>
          </a:bodyPr>
          <a:lstStyle/>
          <a:p>
            <a:pPr>
              <a:buNone/>
            </a:pPr>
            <a:r>
              <a:rPr lang="ru-RU" sz="2800" dirty="0" smtClean="0">
                <a:solidFill>
                  <a:srgbClr val="000066"/>
                </a:solidFill>
              </a:rPr>
              <a:t>   В1970 было принято решение самолет-памятник перенести на одно из самых видных мест города, так как  многие предприятия принимали участие в строительстве грозных ИЛ-2.</a:t>
            </a:r>
            <a:endParaRPr lang="ru-RU" sz="2800" dirty="0">
              <a:solidFill>
                <a:srgbClr val="000066"/>
              </a:solidFill>
            </a:endParaRPr>
          </a:p>
        </p:txBody>
      </p:sp>
      <p:pic>
        <p:nvPicPr>
          <p:cNvPr id="36866" name="Picture 2" descr="http://apikabu.ru/img_n/2012-06_3/lt7.jpg"/>
          <p:cNvPicPr>
            <a:picLocks noChangeAspect="1" noChangeArrowheads="1"/>
          </p:cNvPicPr>
          <p:nvPr/>
        </p:nvPicPr>
        <p:blipFill>
          <a:blip r:embed="rId2" cstate="print"/>
          <a:srcRect/>
          <a:stretch>
            <a:fillRect/>
          </a:stretch>
        </p:blipFill>
        <p:spPr bwMode="auto">
          <a:xfrm>
            <a:off x="381000" y="1981200"/>
            <a:ext cx="4820323" cy="320099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724400" y="1524001"/>
            <a:ext cx="3962400" cy="3733799"/>
          </a:xfrm>
        </p:spPr>
        <p:txBody>
          <a:bodyPr>
            <a:normAutofit/>
          </a:bodyPr>
          <a:lstStyle/>
          <a:p>
            <a:pPr>
              <a:buNone/>
            </a:pPr>
            <a:r>
              <a:rPr lang="ru-RU" dirty="0" smtClean="0"/>
              <a:t>    </a:t>
            </a:r>
            <a:r>
              <a:rPr lang="ru-RU" sz="2800" dirty="0" smtClean="0">
                <a:solidFill>
                  <a:srgbClr val="000066"/>
                </a:solidFill>
              </a:rPr>
              <a:t>В Самаре был построен уникальный бункер-убежище рабочего кабинета И.В. Сталина . Строительство началось в феврале 1942 года. </a:t>
            </a:r>
            <a:endParaRPr lang="ru-RU" sz="2800" dirty="0">
              <a:solidFill>
                <a:srgbClr val="000066"/>
              </a:solidFill>
            </a:endParaRPr>
          </a:p>
        </p:txBody>
      </p:sp>
      <p:pic>
        <p:nvPicPr>
          <p:cNvPr id="4" name="Рисунок 3" descr="Фото: бункер Сталина">
            <a:hlinkClick r:id="rId2" tooltip="&quot;Фото: бункер Сталина&quot;"/>
          </p:cNvPr>
          <p:cNvPicPr/>
          <p:nvPr/>
        </p:nvPicPr>
        <p:blipFill>
          <a:blip r:embed="rId3" cstate="print"/>
          <a:srcRect/>
          <a:stretch>
            <a:fillRect/>
          </a:stretch>
        </p:blipFill>
        <p:spPr bwMode="auto">
          <a:xfrm>
            <a:off x="762000" y="3200400"/>
            <a:ext cx="3810000" cy="2514600"/>
          </a:xfrm>
          <a:prstGeom prst="rect">
            <a:avLst/>
          </a:prstGeom>
          <a:ln>
            <a:noFill/>
          </a:ln>
          <a:effectLst>
            <a:outerShdw blurRad="292100" dist="139700" dir="2700000" algn="tl" rotWithShape="0">
              <a:srgbClr val="333333">
                <a:alpha val="65000"/>
              </a:srgbClr>
            </a:outerShdw>
          </a:effectLst>
        </p:spPr>
      </p:pic>
      <p:pic>
        <p:nvPicPr>
          <p:cNvPr id="26626" name="Picture 2" descr="Бункер Сталина в Самаре"/>
          <p:cNvPicPr>
            <a:picLocks noChangeAspect="1" noChangeArrowheads="1"/>
          </p:cNvPicPr>
          <p:nvPr/>
        </p:nvPicPr>
        <p:blipFill>
          <a:blip r:embed="rId4" cstate="print"/>
          <a:srcRect/>
          <a:stretch>
            <a:fillRect/>
          </a:stretch>
        </p:blipFill>
        <p:spPr bwMode="auto">
          <a:xfrm>
            <a:off x="762000" y="457200"/>
            <a:ext cx="3807565" cy="251459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5800" y="274638"/>
            <a:ext cx="4191000" cy="5745162"/>
          </a:xfrm>
        </p:spPr>
        <p:txBody>
          <a:bodyPr>
            <a:normAutofit/>
          </a:bodyPr>
          <a:lstStyle/>
          <a:p>
            <a:r>
              <a:rPr lang="ru-RU" sz="2800" dirty="0" smtClean="0">
                <a:solidFill>
                  <a:srgbClr val="000066"/>
                </a:solidFill>
              </a:rPr>
              <a:t>Бункер Сталина в Самаре - самый мощный из ныне рассекреченных бункеров. Его глубина - 37 метров, это высота 12-этажного дома</a:t>
            </a:r>
            <a:endParaRPr lang="ru-RU" sz="2800" dirty="0">
              <a:solidFill>
                <a:srgbClr val="000066"/>
              </a:solidFill>
            </a:endParaRPr>
          </a:p>
        </p:txBody>
      </p:sp>
      <p:pic>
        <p:nvPicPr>
          <p:cNvPr id="27660" name="Picture 12" descr="http://i648.photobucket.com/albums/uu202/chernenok/Samara/bynker/bynker1of18.jpg"/>
          <p:cNvPicPr>
            <a:picLocks noChangeAspect="1" noChangeArrowheads="1"/>
          </p:cNvPicPr>
          <p:nvPr/>
        </p:nvPicPr>
        <p:blipFill>
          <a:blip r:embed="rId2" cstate="print"/>
          <a:srcRect l="28631" t="14458" r="29263" b="3614"/>
          <a:stretch>
            <a:fillRect/>
          </a:stretch>
        </p:blipFill>
        <p:spPr bwMode="auto">
          <a:xfrm>
            <a:off x="1295400" y="228600"/>
            <a:ext cx="2173941" cy="2956560"/>
          </a:xfrm>
          <a:prstGeom prst="rect">
            <a:avLst/>
          </a:prstGeom>
          <a:ln>
            <a:noFill/>
          </a:ln>
          <a:effectLst>
            <a:outerShdw blurRad="292100" dist="139700" dir="2700000" algn="tl" rotWithShape="0">
              <a:srgbClr val="333333">
                <a:alpha val="65000"/>
              </a:srgbClr>
            </a:outerShdw>
          </a:effectLst>
        </p:spPr>
      </p:pic>
      <p:pic>
        <p:nvPicPr>
          <p:cNvPr id="27662" name="Picture 14" descr="http://i648.photobucket.com/albums/uu202/chernenok/Samara/bynker/bynker16of18.jpg"/>
          <p:cNvPicPr>
            <a:picLocks noChangeAspect="1" noChangeArrowheads="1"/>
          </p:cNvPicPr>
          <p:nvPr/>
        </p:nvPicPr>
        <p:blipFill>
          <a:blip r:embed="rId3" cstate="print"/>
          <a:srcRect/>
          <a:stretch>
            <a:fillRect/>
          </a:stretch>
        </p:blipFill>
        <p:spPr bwMode="auto">
          <a:xfrm>
            <a:off x="457200" y="3200400"/>
            <a:ext cx="4116966" cy="2743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dirty="0" smtClean="0">
                <a:solidFill>
                  <a:srgbClr val="000066"/>
                </a:solidFill>
              </a:rPr>
              <a:t>«Человек, не знающий своего прошлого, не знает ничего»</a:t>
            </a:r>
            <a:br>
              <a:rPr lang="ru-RU" sz="3100" dirty="0" smtClean="0">
                <a:solidFill>
                  <a:srgbClr val="000066"/>
                </a:solidFill>
              </a:rPr>
            </a:br>
            <a:endParaRPr lang="ru-RU" sz="3100" dirty="0">
              <a:solidFill>
                <a:srgbClr val="000066"/>
              </a:solidFill>
            </a:endParaRPr>
          </a:p>
        </p:txBody>
      </p:sp>
      <p:pic>
        <p:nvPicPr>
          <p:cNvPr id="4" name="Picture 7" descr="Стена ВКонтакте"/>
          <p:cNvPicPr>
            <a:picLocks noGrp="1" noChangeAspect="1" noChangeArrowheads="1"/>
          </p:cNvPicPr>
          <p:nvPr>
            <p:ph idx="1"/>
          </p:nvPr>
        </p:nvPicPr>
        <p:blipFill>
          <a:blip r:embed="rId2" cstate="print">
            <a:lum contrast="30000"/>
          </a:blip>
          <a:srcRect/>
          <a:stretch>
            <a:fillRect/>
          </a:stretch>
        </p:blipFill>
        <p:spPr bwMode="auto">
          <a:xfrm>
            <a:off x="1600200" y="1371600"/>
            <a:ext cx="6122428" cy="416325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81600" y="762000"/>
            <a:ext cx="3505200" cy="5410200"/>
          </a:xfrm>
        </p:spPr>
        <p:txBody>
          <a:bodyPr>
            <a:normAutofit/>
          </a:bodyPr>
          <a:lstStyle/>
          <a:p>
            <a:r>
              <a:rPr lang="ru-RU" sz="2800" dirty="0" smtClean="0">
                <a:solidFill>
                  <a:srgbClr val="000066"/>
                </a:solidFill>
              </a:rPr>
              <a:t>Если пропустить спуск по шахтам, то и не скажешь, что находишься на глубине 8-этажного дома. Кажется, что ты просто в подъезде дома.</a:t>
            </a:r>
            <a:br>
              <a:rPr lang="ru-RU" sz="2800" dirty="0" smtClean="0">
                <a:solidFill>
                  <a:srgbClr val="000066"/>
                </a:solidFill>
              </a:rPr>
            </a:br>
            <a:endParaRPr lang="ru-RU" sz="2800" dirty="0">
              <a:solidFill>
                <a:srgbClr val="000066"/>
              </a:solidFill>
            </a:endParaRPr>
          </a:p>
        </p:txBody>
      </p:sp>
      <p:pic>
        <p:nvPicPr>
          <p:cNvPr id="25602" name="Picture 2" descr="http://i648.photobucket.com/albums/uu202/chernenok/Samara/bynker/bynker10of18.jpg"/>
          <p:cNvPicPr>
            <a:picLocks noChangeAspect="1" noChangeArrowheads="1"/>
          </p:cNvPicPr>
          <p:nvPr/>
        </p:nvPicPr>
        <p:blipFill>
          <a:blip r:embed="rId2" cstate="print"/>
          <a:srcRect/>
          <a:stretch>
            <a:fillRect/>
          </a:stretch>
        </p:blipFill>
        <p:spPr bwMode="auto">
          <a:xfrm>
            <a:off x="533400" y="304800"/>
            <a:ext cx="2362200" cy="3540771"/>
          </a:xfrm>
          <a:prstGeom prst="rect">
            <a:avLst/>
          </a:prstGeom>
          <a:ln>
            <a:noFill/>
          </a:ln>
          <a:effectLst>
            <a:outerShdw blurRad="292100" dist="139700" dir="2700000" algn="tl" rotWithShape="0">
              <a:srgbClr val="333333">
                <a:alpha val="65000"/>
              </a:srgbClr>
            </a:outerShdw>
          </a:effectLst>
        </p:spPr>
      </p:pic>
      <p:pic>
        <p:nvPicPr>
          <p:cNvPr id="25604" name="Picture 4" descr="http://i648.photobucket.com/albums/uu202/chernenok/Samara/bynker/bynker5of18.jpg"/>
          <p:cNvPicPr>
            <a:picLocks noChangeAspect="1" noChangeArrowheads="1"/>
          </p:cNvPicPr>
          <p:nvPr/>
        </p:nvPicPr>
        <p:blipFill>
          <a:blip r:embed="rId3" cstate="print"/>
          <a:srcRect/>
          <a:stretch>
            <a:fillRect/>
          </a:stretch>
        </p:blipFill>
        <p:spPr bwMode="auto">
          <a:xfrm>
            <a:off x="2971800" y="2743200"/>
            <a:ext cx="2236796" cy="3352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181600" y="1219200"/>
            <a:ext cx="3505200" cy="4906963"/>
          </a:xfrm>
        </p:spPr>
        <p:txBody>
          <a:bodyPr/>
          <a:lstStyle/>
          <a:p>
            <a:pPr>
              <a:buNone/>
            </a:pPr>
            <a:r>
              <a:rPr lang="ru-RU" dirty="0" smtClean="0"/>
              <a:t>    </a:t>
            </a:r>
            <a:r>
              <a:rPr lang="ru-RU" sz="2800" dirty="0" smtClean="0">
                <a:solidFill>
                  <a:srgbClr val="000066"/>
                </a:solidFill>
              </a:rPr>
              <a:t>Святая святых – комната отдыха Сталина. </a:t>
            </a:r>
            <a:r>
              <a:rPr lang="ru-RU" sz="2800" dirty="0" err="1" smtClean="0">
                <a:solidFill>
                  <a:srgbClr val="000066"/>
                </a:solidFill>
              </a:rPr>
              <a:t>Высокосводная</a:t>
            </a:r>
            <a:r>
              <a:rPr lang="ru-RU" sz="2800" dirty="0" smtClean="0">
                <a:solidFill>
                  <a:srgbClr val="000066"/>
                </a:solidFill>
              </a:rPr>
              <a:t> – выше четырех метров, – она стилизована под кремлевский кабинет вождя</a:t>
            </a:r>
            <a:endParaRPr lang="ru-RU" sz="2800" dirty="0">
              <a:solidFill>
                <a:srgbClr val="000066"/>
              </a:solidFill>
            </a:endParaRPr>
          </a:p>
        </p:txBody>
      </p:sp>
      <p:pic>
        <p:nvPicPr>
          <p:cNvPr id="28674" name="Picture 2" descr="http://i648.photobucket.com/albums/uu202/chernenok/Samara/bynker/bynker6of18.jpg"/>
          <p:cNvPicPr>
            <a:picLocks noChangeAspect="1" noChangeArrowheads="1"/>
          </p:cNvPicPr>
          <p:nvPr/>
        </p:nvPicPr>
        <p:blipFill>
          <a:blip r:embed="rId2" cstate="print"/>
          <a:srcRect/>
          <a:stretch>
            <a:fillRect/>
          </a:stretch>
        </p:blipFill>
        <p:spPr bwMode="auto">
          <a:xfrm>
            <a:off x="380880" y="1600200"/>
            <a:ext cx="4817423" cy="320992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solidFill>
                  <a:srgbClr val="000066"/>
                </a:solidFill>
              </a:rPr>
              <a:t>Культурная жизнь Самары в  годы войны</a:t>
            </a:r>
            <a:endParaRPr lang="ru-RU" sz="2800" dirty="0">
              <a:solidFill>
                <a:srgbClr val="000066"/>
              </a:solidFill>
            </a:endParaRPr>
          </a:p>
        </p:txBody>
      </p:sp>
      <p:sp>
        <p:nvSpPr>
          <p:cNvPr id="3" name="Содержимое 2"/>
          <p:cNvSpPr>
            <a:spLocks noGrp="1"/>
          </p:cNvSpPr>
          <p:nvPr>
            <p:ph idx="1"/>
          </p:nvPr>
        </p:nvSpPr>
        <p:spPr>
          <a:xfrm>
            <a:off x="4267200" y="1676400"/>
            <a:ext cx="4495800" cy="4373563"/>
          </a:xfrm>
        </p:spPr>
        <p:txBody>
          <a:bodyPr>
            <a:normAutofit fontScale="85000" lnSpcReduction="10000"/>
          </a:bodyPr>
          <a:lstStyle/>
          <a:p>
            <a:r>
              <a:rPr lang="ru-RU" sz="2000" dirty="0" smtClean="0">
                <a:solidFill>
                  <a:srgbClr val="000066"/>
                </a:solidFill>
              </a:rPr>
              <a:t>Никак невозможно пройти мимо другого знаменательного события из интеллектуальной жизни запасной столицы Самары. Здесь 27 декабря 1941 года Дмитрий Шостакович закончил работу над Седьмой (Ленинградской) симфонией, по праву признанной шедевром музыкальной культуры. Алексей Толстой, присутствовавший на генеральной репетиции, отозвался о симфонии так: «Седьмая симфония возникла из совести русского народа, принявшего без колебаний смертный бой с черными силами...» Первое исполнение Седьмой состоялось в Самаре 5 марта 1942 года. В Москве — 29 марта. И еще — 5 и 6 апреля 1942 года. </a:t>
            </a:r>
            <a:endParaRPr lang="ru-RU" sz="2000" dirty="0">
              <a:solidFill>
                <a:srgbClr val="000066"/>
              </a:solidFill>
            </a:endParaRPr>
          </a:p>
        </p:txBody>
      </p:sp>
      <p:pic>
        <p:nvPicPr>
          <p:cNvPr id="1026" name="Picture 2" descr="nuclearprocess: ленинградская симфония шостаковича"/>
          <p:cNvPicPr>
            <a:picLocks noChangeAspect="1" noChangeArrowheads="1"/>
          </p:cNvPicPr>
          <p:nvPr/>
        </p:nvPicPr>
        <p:blipFill>
          <a:blip r:embed="rId2" cstate="print"/>
          <a:srcRect/>
          <a:stretch>
            <a:fillRect/>
          </a:stretch>
        </p:blipFill>
        <p:spPr bwMode="auto">
          <a:xfrm>
            <a:off x="228600" y="2362200"/>
            <a:ext cx="4133850" cy="268868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67200" y="1600200"/>
            <a:ext cx="4419600" cy="4525963"/>
          </a:xfrm>
        </p:spPr>
        <p:txBody>
          <a:bodyPr>
            <a:normAutofit fontScale="70000" lnSpcReduction="20000"/>
          </a:bodyPr>
          <a:lstStyle/>
          <a:p>
            <a:r>
              <a:rPr lang="ru-RU" dirty="0" smtClean="0">
                <a:solidFill>
                  <a:srgbClr val="000066"/>
                </a:solidFill>
              </a:rPr>
              <a:t>24 октября 1941 года Сергей Васильевич Рахманинов дал в Вашингтоне авторский концерт, прошедший «с громадным успехом». И не только потому, что имя Рахманинова всемирно известно и знаменито. Концерт состоялся в честь воюющей Красной Армии, и весь гонорар, 4000 долларов, Рахманинов передал через посольство на медикаменты для раненых. 1 и 7 ноября 1942 года С. В. Рахманинов даст еще два концерта с передачей гонорара в фонд Красной Армии</a:t>
            </a:r>
            <a:endParaRPr lang="ru-RU" dirty="0">
              <a:solidFill>
                <a:srgbClr val="000066"/>
              </a:solidFill>
            </a:endParaRPr>
          </a:p>
        </p:txBody>
      </p:sp>
      <p:pic>
        <p:nvPicPr>
          <p:cNvPr id="52226" name="Picture 2" descr="http://im0-tub-ru.yandex.net/i?id=50e125b1dcda934fb6e15b3948eece12-48-144&amp;n=24"/>
          <p:cNvPicPr>
            <a:picLocks noChangeAspect="1" noChangeArrowheads="1"/>
          </p:cNvPicPr>
          <p:nvPr/>
        </p:nvPicPr>
        <p:blipFill>
          <a:blip r:embed="rId2" cstate="print"/>
          <a:srcRect/>
          <a:stretch>
            <a:fillRect/>
          </a:stretch>
        </p:blipFill>
        <p:spPr bwMode="auto">
          <a:xfrm>
            <a:off x="609600" y="2057400"/>
            <a:ext cx="3882097" cy="28194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solidFill>
                  <a:srgbClr val="000066"/>
                </a:solidFill>
              </a:rPr>
              <a:t>Посещение городского музея</a:t>
            </a:r>
            <a:endParaRPr lang="ru-RU" sz="2800" dirty="0">
              <a:solidFill>
                <a:srgbClr val="000066"/>
              </a:solidFill>
            </a:endParaRPr>
          </a:p>
        </p:txBody>
      </p:sp>
      <p:sp>
        <p:nvSpPr>
          <p:cNvPr id="3" name="Содержимое 2"/>
          <p:cNvSpPr>
            <a:spLocks noGrp="1"/>
          </p:cNvSpPr>
          <p:nvPr>
            <p:ph idx="1"/>
          </p:nvPr>
        </p:nvSpPr>
        <p:spPr>
          <a:xfrm>
            <a:off x="457200" y="5257800"/>
            <a:ext cx="8229600" cy="868363"/>
          </a:xfrm>
        </p:spPr>
        <p:txBody>
          <a:bodyPr>
            <a:normAutofit/>
          </a:bodyPr>
          <a:lstStyle/>
          <a:p>
            <a:pPr algn="ctr">
              <a:buNone/>
            </a:pPr>
            <a:r>
              <a:rPr lang="ru-RU" sz="2400" dirty="0" smtClean="0">
                <a:solidFill>
                  <a:srgbClr val="000066"/>
                </a:solidFill>
              </a:rPr>
              <a:t>Участники Великой Отечественной войны</a:t>
            </a:r>
            <a:endParaRPr lang="ru-RU" sz="2400" dirty="0">
              <a:solidFill>
                <a:srgbClr val="000066"/>
              </a:solidFill>
            </a:endParaRPr>
          </a:p>
        </p:txBody>
      </p:sp>
      <p:pic>
        <p:nvPicPr>
          <p:cNvPr id="7" name="Picture 8" descr="G:\DCIM\100CANON\IMG_3134.JPG"/>
          <p:cNvPicPr>
            <a:picLocks noChangeAspect="1" noChangeArrowheads="1"/>
          </p:cNvPicPr>
          <p:nvPr/>
        </p:nvPicPr>
        <p:blipFill>
          <a:blip r:embed="rId2" cstate="print">
            <a:lum contrast="40000"/>
          </a:blip>
          <a:srcRect/>
          <a:stretch>
            <a:fillRect/>
          </a:stretch>
        </p:blipFill>
        <p:spPr bwMode="auto">
          <a:xfrm>
            <a:off x="6400800" y="2209800"/>
            <a:ext cx="2187575" cy="2919413"/>
          </a:xfrm>
          <a:prstGeom prst="rect">
            <a:avLst/>
          </a:prstGeom>
          <a:ln>
            <a:noFill/>
          </a:ln>
          <a:effectLst>
            <a:outerShdw blurRad="292100" dist="139700" dir="2700000" algn="tl" rotWithShape="0">
              <a:srgbClr val="333333">
                <a:alpha val="65000"/>
              </a:srgbClr>
            </a:outerShdw>
          </a:effectLst>
        </p:spPr>
      </p:pic>
      <p:pic>
        <p:nvPicPr>
          <p:cNvPr id="9" name="Picture 9" descr="G:\DCIM\100CANON\IMG_3131.JPG"/>
          <p:cNvPicPr>
            <a:picLocks noChangeAspect="1" noChangeArrowheads="1"/>
          </p:cNvPicPr>
          <p:nvPr/>
        </p:nvPicPr>
        <p:blipFill>
          <a:blip r:embed="rId3" cstate="print">
            <a:lum contrast="40000"/>
          </a:blip>
          <a:srcRect/>
          <a:stretch>
            <a:fillRect/>
          </a:stretch>
        </p:blipFill>
        <p:spPr bwMode="auto">
          <a:xfrm>
            <a:off x="3352800" y="1371600"/>
            <a:ext cx="2208212" cy="2943225"/>
          </a:xfrm>
          <a:prstGeom prst="rect">
            <a:avLst/>
          </a:prstGeom>
          <a:ln>
            <a:noFill/>
          </a:ln>
          <a:effectLst>
            <a:outerShdw blurRad="292100" dist="139700" dir="2700000" algn="tl" rotWithShape="0">
              <a:srgbClr val="333333">
                <a:alpha val="65000"/>
              </a:srgbClr>
            </a:outerShdw>
          </a:effectLst>
        </p:spPr>
      </p:pic>
      <p:pic>
        <p:nvPicPr>
          <p:cNvPr id="10" name="Picture 7" descr="G:\DCIM\100CANON\IMG_3129.JPG"/>
          <p:cNvPicPr>
            <a:picLocks noChangeAspect="1" noChangeArrowheads="1"/>
          </p:cNvPicPr>
          <p:nvPr/>
        </p:nvPicPr>
        <p:blipFill>
          <a:blip r:embed="rId4" cstate="print">
            <a:lum contrast="40000"/>
          </a:blip>
          <a:srcRect/>
          <a:stretch>
            <a:fillRect/>
          </a:stretch>
        </p:blipFill>
        <p:spPr bwMode="auto">
          <a:xfrm>
            <a:off x="685800" y="2209800"/>
            <a:ext cx="2193925" cy="29257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solidFill>
                  <a:srgbClr val="000066"/>
                </a:solidFill>
              </a:rPr>
              <a:t>Форма военных лет</a:t>
            </a:r>
            <a:endParaRPr lang="ru-RU" sz="2800" dirty="0">
              <a:solidFill>
                <a:srgbClr val="000066"/>
              </a:solidFill>
            </a:endParaRPr>
          </a:p>
        </p:txBody>
      </p:sp>
      <p:pic>
        <p:nvPicPr>
          <p:cNvPr id="4" name="Picture 2" descr="G:\DCIM\100CANON\IMG_3135.JPG"/>
          <p:cNvPicPr>
            <a:picLocks noChangeAspect="1" noChangeArrowheads="1"/>
          </p:cNvPicPr>
          <p:nvPr/>
        </p:nvPicPr>
        <p:blipFill>
          <a:blip r:embed="rId2" cstate="print">
            <a:lum contrast="40000"/>
          </a:blip>
          <a:srcRect/>
          <a:stretch>
            <a:fillRect/>
          </a:stretch>
        </p:blipFill>
        <p:spPr>
          <a:xfrm>
            <a:off x="990600" y="1447800"/>
            <a:ext cx="2700338" cy="3600450"/>
          </a:xfrm>
          <a:prstGeom prst="rect">
            <a:avLst/>
          </a:prstGeom>
          <a:ln>
            <a:noFill/>
          </a:ln>
          <a:effectLst>
            <a:outerShdw blurRad="292100" dist="139700" dir="2700000" algn="tl" rotWithShape="0">
              <a:srgbClr val="333333">
                <a:alpha val="65000"/>
              </a:srgbClr>
            </a:outerShdw>
          </a:effectLst>
        </p:spPr>
      </p:pic>
      <p:pic>
        <p:nvPicPr>
          <p:cNvPr id="5" name="Picture 3" descr="G:\DCIM\100CANON\IMG_3141.JPG"/>
          <p:cNvPicPr>
            <a:picLocks noChangeAspect="1" noChangeArrowheads="1"/>
          </p:cNvPicPr>
          <p:nvPr/>
        </p:nvPicPr>
        <p:blipFill>
          <a:blip r:embed="rId3" cstate="print">
            <a:lum contrast="40000"/>
          </a:blip>
          <a:srcRect/>
          <a:stretch>
            <a:fillRect/>
          </a:stretch>
        </p:blipFill>
        <p:spPr bwMode="auto">
          <a:xfrm>
            <a:off x="4876800" y="1447800"/>
            <a:ext cx="2754313" cy="36703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света\Desktop\100OLYMP\P1010099.JPG"/>
          <p:cNvPicPr>
            <a:picLocks noGrp="1" noChangeAspect="1" noChangeArrowheads="1"/>
          </p:cNvPicPr>
          <p:nvPr>
            <p:ph idx="1"/>
          </p:nvPr>
        </p:nvPicPr>
        <p:blipFill>
          <a:blip r:embed="rId2" cstate="print">
            <a:lum contrast="30000"/>
          </a:blip>
          <a:srcRect/>
          <a:stretch>
            <a:fillRect/>
          </a:stretch>
        </p:blipFill>
        <p:spPr bwMode="auto">
          <a:xfrm>
            <a:off x="457199" y="304800"/>
            <a:ext cx="3299107" cy="2468563"/>
          </a:xfrm>
          <a:prstGeom prst="rect">
            <a:avLst/>
          </a:prstGeom>
          <a:ln>
            <a:noFill/>
          </a:ln>
          <a:effectLst>
            <a:outerShdw blurRad="292100" dist="139700" dir="2700000" algn="tl" rotWithShape="0">
              <a:srgbClr val="333333">
                <a:alpha val="65000"/>
              </a:srgbClr>
            </a:outerShdw>
          </a:effectLst>
        </p:spPr>
      </p:pic>
      <p:pic>
        <p:nvPicPr>
          <p:cNvPr id="4100" name="Picture 4" descr="C:\Users\света\Desktop\100OLYMP\P1010011.JPG"/>
          <p:cNvPicPr>
            <a:picLocks noChangeAspect="1" noChangeArrowheads="1"/>
          </p:cNvPicPr>
          <p:nvPr/>
        </p:nvPicPr>
        <p:blipFill>
          <a:blip r:embed="rId3" cstate="print">
            <a:lum contrast="30000"/>
          </a:blip>
          <a:srcRect/>
          <a:stretch>
            <a:fillRect/>
          </a:stretch>
        </p:blipFill>
        <p:spPr bwMode="auto">
          <a:xfrm>
            <a:off x="3962400" y="1295400"/>
            <a:ext cx="3352800" cy="2508739"/>
          </a:xfrm>
          <a:prstGeom prst="rect">
            <a:avLst/>
          </a:prstGeom>
          <a:ln>
            <a:noFill/>
          </a:ln>
          <a:effectLst>
            <a:outerShdw blurRad="292100" dist="139700" dir="2700000" algn="tl" rotWithShape="0">
              <a:srgbClr val="333333">
                <a:alpha val="65000"/>
              </a:srgbClr>
            </a:outerShdw>
          </a:effectLst>
        </p:spPr>
      </p:pic>
      <p:pic>
        <p:nvPicPr>
          <p:cNvPr id="4101" name="Picture 5" descr="C:\Users\света\Desktop\100OLYMP\P1010001.JPG"/>
          <p:cNvPicPr>
            <a:picLocks noChangeAspect="1" noChangeArrowheads="1"/>
          </p:cNvPicPr>
          <p:nvPr/>
        </p:nvPicPr>
        <p:blipFill>
          <a:blip r:embed="rId4" cstate="print">
            <a:lum contrast="30000"/>
          </a:blip>
          <a:srcRect/>
          <a:stretch>
            <a:fillRect/>
          </a:stretch>
        </p:blipFill>
        <p:spPr bwMode="auto">
          <a:xfrm>
            <a:off x="5562600" y="4170750"/>
            <a:ext cx="3200400" cy="2394705"/>
          </a:xfrm>
          <a:prstGeom prst="rect">
            <a:avLst/>
          </a:prstGeom>
          <a:ln>
            <a:noFill/>
          </a:ln>
          <a:effectLst>
            <a:outerShdw blurRad="292100" dist="139700" dir="2700000" algn="tl" rotWithShape="0">
              <a:srgbClr val="333333">
                <a:alpha val="65000"/>
              </a:srgbClr>
            </a:outerShdw>
          </a:effectLst>
        </p:spPr>
      </p:pic>
      <p:pic>
        <p:nvPicPr>
          <p:cNvPr id="4102" name="Picture 6" descr="C:\Users\света\Desktop\100OLYMP\P1010061.JPG"/>
          <p:cNvPicPr>
            <a:picLocks noChangeAspect="1" noChangeArrowheads="1"/>
          </p:cNvPicPr>
          <p:nvPr/>
        </p:nvPicPr>
        <p:blipFill>
          <a:blip r:embed="rId5" cstate="print">
            <a:lum contrast="30000"/>
          </a:blip>
          <a:srcRect/>
          <a:stretch>
            <a:fillRect/>
          </a:stretch>
        </p:blipFill>
        <p:spPr bwMode="auto">
          <a:xfrm>
            <a:off x="1371600" y="2971800"/>
            <a:ext cx="2508738" cy="33528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876800" cy="1143000"/>
          </a:xfrm>
        </p:spPr>
        <p:txBody>
          <a:bodyPr>
            <a:noAutofit/>
          </a:bodyPr>
          <a:lstStyle/>
          <a:p>
            <a:r>
              <a:rPr lang="ru-RU" sz="2800" dirty="0" smtClean="0">
                <a:solidFill>
                  <a:srgbClr val="000066"/>
                </a:solidFill>
              </a:rPr>
              <a:t>Благодарственное письмо Участнику Великой Отечественной войны</a:t>
            </a:r>
            <a:endParaRPr lang="ru-RU" sz="2800" dirty="0">
              <a:solidFill>
                <a:srgbClr val="000066"/>
              </a:solidFill>
            </a:endParaRPr>
          </a:p>
        </p:txBody>
      </p:sp>
      <p:sp>
        <p:nvSpPr>
          <p:cNvPr id="3" name="Содержимое 2"/>
          <p:cNvSpPr>
            <a:spLocks noGrp="1"/>
          </p:cNvSpPr>
          <p:nvPr>
            <p:ph idx="1"/>
          </p:nvPr>
        </p:nvSpPr>
        <p:spPr>
          <a:xfrm>
            <a:off x="4876800" y="5257800"/>
            <a:ext cx="3810000" cy="868363"/>
          </a:xfrm>
        </p:spPr>
        <p:txBody>
          <a:bodyPr>
            <a:normAutofit/>
          </a:bodyPr>
          <a:lstStyle/>
          <a:p>
            <a:r>
              <a:rPr lang="ru-RU" sz="2800" dirty="0" smtClean="0">
                <a:solidFill>
                  <a:srgbClr val="000066"/>
                </a:solidFill>
              </a:rPr>
              <a:t>Письма солдат</a:t>
            </a:r>
            <a:endParaRPr lang="ru-RU" sz="2800" dirty="0">
              <a:solidFill>
                <a:srgbClr val="000066"/>
              </a:solidFill>
            </a:endParaRPr>
          </a:p>
        </p:txBody>
      </p:sp>
      <p:pic>
        <p:nvPicPr>
          <p:cNvPr id="4" name="Picture 5" descr="G:\DCIM\100CANON\IMG_3138.JPG"/>
          <p:cNvPicPr>
            <a:picLocks noChangeAspect="1" noChangeArrowheads="1"/>
          </p:cNvPicPr>
          <p:nvPr/>
        </p:nvPicPr>
        <p:blipFill>
          <a:blip r:embed="rId2" cstate="print">
            <a:lum contrast="40000"/>
          </a:blip>
          <a:srcRect/>
          <a:stretch>
            <a:fillRect/>
          </a:stretch>
        </p:blipFill>
        <p:spPr>
          <a:xfrm>
            <a:off x="914400" y="1676400"/>
            <a:ext cx="3104020" cy="3886200"/>
          </a:xfrm>
          <a:prstGeom prst="rect">
            <a:avLst/>
          </a:prstGeom>
          <a:ln>
            <a:noFill/>
          </a:ln>
          <a:effectLst>
            <a:outerShdw blurRad="292100" dist="139700" dir="2700000" algn="tl" rotWithShape="0">
              <a:srgbClr val="333333">
                <a:alpha val="65000"/>
              </a:srgbClr>
            </a:outerShdw>
          </a:effectLst>
        </p:spPr>
      </p:pic>
      <p:pic>
        <p:nvPicPr>
          <p:cNvPr id="5122" name="Picture 2" descr="C:\Users\света\Desktop\100OLYMP\P1010084.JPG"/>
          <p:cNvPicPr>
            <a:picLocks noChangeAspect="1" noChangeArrowheads="1"/>
          </p:cNvPicPr>
          <p:nvPr/>
        </p:nvPicPr>
        <p:blipFill>
          <a:blip r:embed="rId3" cstate="print">
            <a:lum contrast="30000"/>
          </a:blip>
          <a:srcRect/>
          <a:stretch>
            <a:fillRect/>
          </a:stretch>
        </p:blipFill>
        <p:spPr bwMode="auto">
          <a:xfrm>
            <a:off x="4419600" y="2057400"/>
            <a:ext cx="4175333" cy="3124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solidFill>
                  <a:srgbClr val="000066"/>
                </a:solidFill>
              </a:rPr>
              <a:t>Экспонаты Великой Отечественной Войны</a:t>
            </a:r>
            <a:endParaRPr lang="ru-RU" sz="2800" dirty="0">
              <a:solidFill>
                <a:srgbClr val="000066"/>
              </a:solidFill>
            </a:endParaRPr>
          </a:p>
        </p:txBody>
      </p:sp>
      <p:pic>
        <p:nvPicPr>
          <p:cNvPr id="4" name="Picture 6" descr="G:\DCIM\100CANON\IMG_3137.JPG"/>
          <p:cNvPicPr>
            <a:picLocks noChangeAspect="1" noChangeArrowheads="1"/>
          </p:cNvPicPr>
          <p:nvPr/>
        </p:nvPicPr>
        <p:blipFill>
          <a:blip r:embed="rId2" cstate="print">
            <a:lum contrast="40000"/>
          </a:blip>
          <a:srcRect/>
          <a:stretch>
            <a:fillRect/>
          </a:stretch>
        </p:blipFill>
        <p:spPr>
          <a:xfrm>
            <a:off x="685800" y="1295400"/>
            <a:ext cx="3597275" cy="2697163"/>
          </a:xfrm>
          <a:prstGeom prst="rect">
            <a:avLst/>
          </a:prstGeom>
          <a:ln>
            <a:noFill/>
          </a:ln>
          <a:effectLst>
            <a:outerShdw blurRad="292100" dist="139700" dir="2700000" algn="tl" rotWithShape="0">
              <a:srgbClr val="333333">
                <a:alpha val="65000"/>
              </a:srgbClr>
            </a:outerShdw>
          </a:effectLst>
        </p:spPr>
      </p:pic>
      <p:pic>
        <p:nvPicPr>
          <p:cNvPr id="5" name="Picture 4" descr="G:\DCIM\100CANON\IMG_3139.JPG"/>
          <p:cNvPicPr>
            <a:picLocks noChangeAspect="1" noChangeArrowheads="1"/>
          </p:cNvPicPr>
          <p:nvPr/>
        </p:nvPicPr>
        <p:blipFill>
          <a:blip r:embed="rId3" cstate="print">
            <a:lum contrast="40000"/>
          </a:blip>
          <a:srcRect/>
          <a:stretch>
            <a:fillRect/>
          </a:stretch>
        </p:blipFill>
        <p:spPr bwMode="auto">
          <a:xfrm>
            <a:off x="4622800" y="2590800"/>
            <a:ext cx="3460750" cy="259556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solidFill>
                  <a:srgbClr val="000066"/>
                </a:solidFill>
              </a:rPr>
              <a:t>Экскурсия в  библиотеку</a:t>
            </a:r>
            <a:endParaRPr lang="ru-RU" sz="2800" dirty="0">
              <a:solidFill>
                <a:srgbClr val="000066"/>
              </a:solidFill>
            </a:endParaRPr>
          </a:p>
        </p:txBody>
      </p:sp>
      <p:pic>
        <p:nvPicPr>
          <p:cNvPr id="1026" name="Picture 2" descr="G:\Images\Биб\Фото0306.jpg"/>
          <p:cNvPicPr>
            <a:picLocks noChangeAspect="1" noChangeArrowheads="1"/>
          </p:cNvPicPr>
          <p:nvPr/>
        </p:nvPicPr>
        <p:blipFill>
          <a:blip r:embed="rId2" cstate="print">
            <a:lum bright="10000" contrast="30000"/>
          </a:blip>
          <a:srcRect/>
          <a:stretch>
            <a:fillRect/>
          </a:stretch>
        </p:blipFill>
        <p:spPr bwMode="auto">
          <a:xfrm>
            <a:off x="228600" y="1371600"/>
            <a:ext cx="2686050" cy="3581400"/>
          </a:xfrm>
          <a:prstGeom prst="rect">
            <a:avLst/>
          </a:prstGeom>
          <a:ln>
            <a:noFill/>
          </a:ln>
          <a:effectLst>
            <a:outerShdw blurRad="292100" dist="139700" dir="2700000" algn="tl" rotWithShape="0">
              <a:srgbClr val="333333">
                <a:alpha val="65000"/>
              </a:srgbClr>
            </a:outerShdw>
          </a:effectLst>
        </p:spPr>
      </p:pic>
      <p:pic>
        <p:nvPicPr>
          <p:cNvPr id="1027" name="Picture 3" descr="G:\Images\Биб\Фото0308.jpg"/>
          <p:cNvPicPr>
            <a:picLocks noChangeAspect="1" noChangeArrowheads="1"/>
          </p:cNvPicPr>
          <p:nvPr/>
        </p:nvPicPr>
        <p:blipFill>
          <a:blip r:embed="rId3" cstate="print">
            <a:lum contrast="30000"/>
          </a:blip>
          <a:srcRect/>
          <a:stretch>
            <a:fillRect/>
          </a:stretch>
        </p:blipFill>
        <p:spPr bwMode="auto">
          <a:xfrm>
            <a:off x="6019800" y="1447800"/>
            <a:ext cx="2686050" cy="3581400"/>
          </a:xfrm>
          <a:prstGeom prst="rect">
            <a:avLst/>
          </a:prstGeom>
          <a:ln>
            <a:noFill/>
          </a:ln>
          <a:effectLst>
            <a:outerShdw blurRad="292100" dist="139700" dir="2700000" algn="tl" rotWithShape="0">
              <a:srgbClr val="333333">
                <a:alpha val="65000"/>
              </a:srgbClr>
            </a:outerShdw>
          </a:effectLst>
        </p:spPr>
      </p:pic>
      <p:pic>
        <p:nvPicPr>
          <p:cNvPr id="1028" name="Picture 4" descr="G:\Images\Биб\Фото0312.jpg"/>
          <p:cNvPicPr>
            <a:picLocks noChangeAspect="1" noChangeArrowheads="1"/>
          </p:cNvPicPr>
          <p:nvPr/>
        </p:nvPicPr>
        <p:blipFill>
          <a:blip r:embed="rId4" cstate="print">
            <a:lum contrast="30000"/>
          </a:blip>
          <a:srcRect/>
          <a:stretch>
            <a:fillRect/>
          </a:stretch>
        </p:blipFill>
        <p:spPr bwMode="auto">
          <a:xfrm>
            <a:off x="3200400" y="2667000"/>
            <a:ext cx="2457450" cy="3276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1000"/>
            <a:lum/>
          </a:blip>
          <a:srcRect/>
          <a:stretch>
            <a:fillRect t="-1000" r="-1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oundRect">
            <a:avLst>
              <a:gd name="adj" fmla="val 33334"/>
            </a:avLst>
          </a:prstGeom>
          <a:gradFill flip="none" rotWithShape="1">
            <a:gsLst>
              <a:gs pos="0">
                <a:srgbClr val="FFF200">
                  <a:alpha val="0"/>
                </a:srgbClr>
              </a:gs>
              <a:gs pos="45000">
                <a:srgbClr val="FF7A00"/>
              </a:gs>
              <a:gs pos="70000">
                <a:srgbClr val="FF0300"/>
              </a:gs>
              <a:gs pos="100000">
                <a:srgbClr val="4D0808"/>
              </a:gs>
            </a:gsLst>
            <a:path path="circle">
              <a:fillToRect l="100000" t="100000"/>
            </a:path>
            <a:tileRect r="-100000" b="-100000"/>
          </a:gradFill>
          <a:ln>
            <a:solidFill>
              <a:srgbClr val="C00000"/>
            </a:solidFill>
          </a:ln>
          <a:scene3d>
            <a:camera prst="orthographicFront"/>
            <a:lightRig rig="threePt" dir="t"/>
          </a:scene3d>
          <a:sp3d>
            <a:bevelT/>
          </a:sp3d>
        </p:spPr>
        <p:txBody>
          <a:bodyPr/>
          <a:lstStyle/>
          <a:p>
            <a:r>
              <a:rPr lang="ru-RU" dirty="0" smtClean="0">
                <a:solidFill>
                  <a:srgbClr val="000066"/>
                </a:solidFill>
              </a:rPr>
              <a:t>Актуальность</a:t>
            </a:r>
            <a:endParaRPr lang="ru-RU" b="1" dirty="0">
              <a:ln w="12700">
                <a:solidFill>
                  <a:schemeClr val="tx2">
                    <a:satMod val="155000"/>
                  </a:schemeClr>
                </a:solidFill>
                <a:prstDash val="solid"/>
              </a:ln>
              <a:solidFill>
                <a:srgbClr val="000066"/>
              </a:solidFill>
              <a:effectLst>
                <a:outerShdw blurRad="41275" dist="20320" dir="1800000" algn="tl" rotWithShape="0">
                  <a:srgbClr val="000000">
                    <a:alpha val="40000"/>
                  </a:srgbClr>
                </a:outerShdw>
              </a:effectLst>
            </a:endParaRPr>
          </a:p>
        </p:txBody>
      </p:sp>
      <p:sp>
        <p:nvSpPr>
          <p:cNvPr id="9" name="Содержимое 8"/>
          <p:cNvSpPr>
            <a:spLocks noGrp="1"/>
          </p:cNvSpPr>
          <p:nvPr>
            <p:ph idx="1"/>
          </p:nvPr>
        </p:nvSpPr>
        <p:spPr>
          <a:xfrm>
            <a:off x="457200" y="1600200"/>
            <a:ext cx="8229600" cy="4525963"/>
          </a:xfrm>
          <a:prstGeom prst="roundRect">
            <a:avLst>
              <a:gd name="adj" fmla="val 7618"/>
            </a:avLst>
          </a:prstGeom>
          <a:noFill/>
          <a:ln w="22225">
            <a:gradFill>
              <a:gsLst>
                <a:gs pos="0">
                  <a:srgbClr val="FFF200"/>
                </a:gs>
                <a:gs pos="45000">
                  <a:srgbClr val="FF7A00"/>
                </a:gs>
                <a:gs pos="70000">
                  <a:srgbClr val="FF0300"/>
                </a:gs>
                <a:gs pos="100000">
                  <a:srgbClr val="4D0808"/>
                </a:gs>
              </a:gsLst>
              <a:lin ang="5400000" scaled="0"/>
            </a:gradFill>
            <a:bevel/>
          </a:ln>
        </p:spPr>
        <p:txBody>
          <a:bodyPr/>
          <a:lstStyle/>
          <a:p>
            <a:pPr>
              <a:buNone/>
              <a:defRPr/>
            </a:pPr>
            <a:r>
              <a:rPr lang="ru-RU" i="1" dirty="0" smtClean="0">
                <a:solidFill>
                  <a:srgbClr val="001132"/>
                </a:solidFill>
              </a:rPr>
              <a:t>     </a:t>
            </a:r>
            <a:r>
              <a:rPr lang="ru-RU" sz="2800" i="1" dirty="0" smtClean="0">
                <a:solidFill>
                  <a:srgbClr val="000066"/>
                </a:solidFill>
              </a:rPr>
              <a:t>Не забывай</a:t>
            </a:r>
            <a:br>
              <a:rPr lang="ru-RU" sz="2800" i="1" dirty="0" smtClean="0">
                <a:solidFill>
                  <a:srgbClr val="000066"/>
                </a:solidFill>
              </a:rPr>
            </a:br>
            <a:r>
              <a:rPr lang="ru-RU" sz="2800" i="1" dirty="0" smtClean="0">
                <a:solidFill>
                  <a:srgbClr val="000066"/>
                </a:solidFill>
              </a:rPr>
              <a:t>Кровавые закаты,</a:t>
            </a:r>
            <a:br>
              <a:rPr lang="ru-RU" sz="2800" i="1" dirty="0" smtClean="0">
                <a:solidFill>
                  <a:srgbClr val="000066"/>
                </a:solidFill>
              </a:rPr>
            </a:br>
            <a:r>
              <a:rPr lang="ru-RU" sz="2800" i="1" dirty="0" smtClean="0">
                <a:solidFill>
                  <a:srgbClr val="000066"/>
                </a:solidFill>
              </a:rPr>
              <a:t>Когда в руинах был родимый край,</a:t>
            </a:r>
            <a:br>
              <a:rPr lang="ru-RU" sz="2800" i="1" dirty="0" smtClean="0">
                <a:solidFill>
                  <a:srgbClr val="000066"/>
                </a:solidFill>
              </a:rPr>
            </a:br>
            <a:r>
              <a:rPr lang="ru-RU" sz="2800" i="1" dirty="0" smtClean="0">
                <a:solidFill>
                  <a:srgbClr val="000066"/>
                </a:solidFill>
              </a:rPr>
              <a:t>И как на землю падали солдаты,</a:t>
            </a:r>
            <a:br>
              <a:rPr lang="ru-RU" sz="2800" i="1" dirty="0" smtClean="0">
                <a:solidFill>
                  <a:srgbClr val="000066"/>
                </a:solidFill>
              </a:rPr>
            </a:br>
            <a:r>
              <a:rPr lang="ru-RU" sz="2800" i="1" dirty="0" smtClean="0">
                <a:solidFill>
                  <a:srgbClr val="000066"/>
                </a:solidFill>
              </a:rPr>
              <a:t>Убитыми…</a:t>
            </a:r>
            <a:br>
              <a:rPr lang="ru-RU" sz="2800" i="1" dirty="0" smtClean="0">
                <a:solidFill>
                  <a:srgbClr val="000066"/>
                </a:solidFill>
              </a:rPr>
            </a:br>
            <a:r>
              <a:rPr lang="ru-RU" sz="2800" i="1" dirty="0" smtClean="0">
                <a:solidFill>
                  <a:srgbClr val="000066"/>
                </a:solidFill>
              </a:rPr>
              <a:t>Живой, не забывай</a:t>
            </a:r>
            <a:r>
              <a:rPr lang="ru-RU" sz="2800" dirty="0" smtClean="0">
                <a:solidFill>
                  <a:srgbClr val="000066"/>
                </a:solidFill>
              </a:rPr>
              <a:t>.</a:t>
            </a:r>
          </a:p>
          <a:p>
            <a:pPr>
              <a:buNone/>
              <a:defRPr/>
            </a:pPr>
            <a:r>
              <a:rPr lang="ru-RU" sz="2800" dirty="0" smtClean="0">
                <a:solidFill>
                  <a:srgbClr val="000066"/>
                </a:solidFill>
              </a:rPr>
              <a:t>                                       М.Михайлов</a:t>
            </a:r>
            <a:endParaRPr lang="ru-RU" sz="2800" i="1" dirty="0">
              <a:ln w="12700">
                <a:solidFill>
                  <a:schemeClr val="tx2">
                    <a:satMod val="155000"/>
                  </a:schemeClr>
                </a:solidFill>
                <a:prstDash val="solid"/>
              </a:ln>
              <a:solidFill>
                <a:srgbClr val="000066"/>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solidFill>
                  <a:srgbClr val="000066"/>
                </a:solidFill>
              </a:rPr>
              <a:t>Рассказ библиотекаря о военных годах и людях</a:t>
            </a:r>
            <a:endParaRPr lang="ru-RU" sz="2800" dirty="0">
              <a:solidFill>
                <a:srgbClr val="000066"/>
              </a:solidFill>
            </a:endParaRPr>
          </a:p>
        </p:txBody>
      </p:sp>
      <p:pic>
        <p:nvPicPr>
          <p:cNvPr id="2050" name="Picture 2" descr="G:\Images\Биб\Фото0313.jpg"/>
          <p:cNvPicPr>
            <a:picLocks noChangeAspect="1" noChangeArrowheads="1"/>
          </p:cNvPicPr>
          <p:nvPr/>
        </p:nvPicPr>
        <p:blipFill>
          <a:blip r:embed="rId2" cstate="print">
            <a:lum contrast="30000"/>
          </a:blip>
          <a:srcRect/>
          <a:stretch>
            <a:fillRect/>
          </a:stretch>
        </p:blipFill>
        <p:spPr bwMode="auto">
          <a:xfrm>
            <a:off x="3200400" y="3733800"/>
            <a:ext cx="2921000" cy="2190750"/>
          </a:xfrm>
          <a:prstGeom prst="rect">
            <a:avLst/>
          </a:prstGeom>
          <a:ln>
            <a:noFill/>
          </a:ln>
          <a:effectLst>
            <a:outerShdw blurRad="292100" dist="139700" dir="2700000" algn="tl" rotWithShape="0">
              <a:srgbClr val="333333">
                <a:alpha val="65000"/>
              </a:srgbClr>
            </a:outerShdw>
          </a:effectLst>
        </p:spPr>
      </p:pic>
      <p:pic>
        <p:nvPicPr>
          <p:cNvPr id="2051" name="Picture 3" descr="G:\Images\Биб\Фото0312.jpg"/>
          <p:cNvPicPr>
            <a:picLocks noChangeAspect="1" noChangeArrowheads="1"/>
          </p:cNvPicPr>
          <p:nvPr/>
        </p:nvPicPr>
        <p:blipFill>
          <a:blip r:embed="rId3" cstate="print">
            <a:lum contrast="30000"/>
          </a:blip>
          <a:srcRect/>
          <a:stretch>
            <a:fillRect/>
          </a:stretch>
        </p:blipFill>
        <p:spPr bwMode="auto">
          <a:xfrm>
            <a:off x="495300" y="1447800"/>
            <a:ext cx="2514600" cy="3352800"/>
          </a:xfrm>
          <a:prstGeom prst="rect">
            <a:avLst/>
          </a:prstGeom>
          <a:ln>
            <a:noFill/>
          </a:ln>
          <a:effectLst>
            <a:outerShdw blurRad="292100" dist="139700" dir="2700000" algn="tl" rotWithShape="0">
              <a:srgbClr val="333333">
                <a:alpha val="65000"/>
              </a:srgbClr>
            </a:outerShdw>
          </a:effectLst>
        </p:spPr>
      </p:pic>
      <p:pic>
        <p:nvPicPr>
          <p:cNvPr id="2052" name="Picture 4" descr="G:\Images\Биб\Фото0302.jpg"/>
          <p:cNvPicPr>
            <a:picLocks noChangeAspect="1" noChangeArrowheads="1"/>
          </p:cNvPicPr>
          <p:nvPr/>
        </p:nvPicPr>
        <p:blipFill>
          <a:blip r:embed="rId4" cstate="print"/>
          <a:srcRect/>
          <a:stretch>
            <a:fillRect/>
          </a:stretch>
        </p:blipFill>
        <p:spPr bwMode="auto">
          <a:xfrm>
            <a:off x="6248400" y="1549400"/>
            <a:ext cx="2324100" cy="30988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solidFill>
                  <a:srgbClr val="000066"/>
                </a:solidFill>
              </a:rPr>
              <a:t>Создание Книги Памяти</a:t>
            </a:r>
            <a:endParaRPr lang="ru-RU" sz="2800" dirty="0">
              <a:solidFill>
                <a:srgbClr val="000066"/>
              </a:solidFill>
            </a:endParaRPr>
          </a:p>
        </p:txBody>
      </p:sp>
      <p:sp>
        <p:nvSpPr>
          <p:cNvPr id="3" name="Содержимое 2"/>
          <p:cNvSpPr>
            <a:spLocks noGrp="1"/>
          </p:cNvSpPr>
          <p:nvPr>
            <p:ph idx="1"/>
          </p:nvPr>
        </p:nvSpPr>
        <p:spPr>
          <a:xfrm>
            <a:off x="457200" y="5562600"/>
            <a:ext cx="8229600" cy="563563"/>
          </a:xfrm>
        </p:spPr>
        <p:txBody>
          <a:bodyPr>
            <a:normAutofit fontScale="77500" lnSpcReduction="20000"/>
          </a:bodyPr>
          <a:lstStyle/>
          <a:p>
            <a:pPr algn="ctr">
              <a:buNone/>
            </a:pPr>
            <a:r>
              <a:rPr lang="ru-RU" sz="2400" dirty="0" smtClean="0">
                <a:solidFill>
                  <a:srgbClr val="000066"/>
                </a:solidFill>
              </a:rPr>
              <a:t>Рассказ родителей о дедах прадедах воевавших в годы Великой Отечественной войны на разных фронтах нашей Родины</a:t>
            </a:r>
            <a:endParaRPr lang="ru-RU" sz="2400" dirty="0">
              <a:solidFill>
                <a:srgbClr val="000066"/>
              </a:solidFill>
            </a:endParaRPr>
          </a:p>
        </p:txBody>
      </p:sp>
      <p:pic>
        <p:nvPicPr>
          <p:cNvPr id="5" name="Picture 5" descr="G:\DCIM\100CANON\IMG_3149.JPG"/>
          <p:cNvPicPr>
            <a:picLocks noChangeAspect="1" noChangeArrowheads="1"/>
          </p:cNvPicPr>
          <p:nvPr/>
        </p:nvPicPr>
        <p:blipFill>
          <a:blip r:embed="rId2" cstate="print">
            <a:lum contrast="40000"/>
          </a:blip>
          <a:srcRect/>
          <a:stretch>
            <a:fillRect/>
          </a:stretch>
        </p:blipFill>
        <p:spPr bwMode="auto">
          <a:xfrm>
            <a:off x="381000" y="1295400"/>
            <a:ext cx="2879725" cy="2159000"/>
          </a:xfrm>
          <a:prstGeom prst="rect">
            <a:avLst/>
          </a:prstGeom>
          <a:ln>
            <a:noFill/>
          </a:ln>
          <a:effectLst>
            <a:outerShdw blurRad="292100" dist="139700" dir="2700000" algn="tl" rotWithShape="0">
              <a:srgbClr val="333333">
                <a:alpha val="65000"/>
              </a:srgbClr>
            </a:outerShdw>
          </a:effectLst>
        </p:spPr>
      </p:pic>
      <p:pic>
        <p:nvPicPr>
          <p:cNvPr id="6" name="Picture 6" descr="G:\DCIM\100CANON\IMG_3146.JPG"/>
          <p:cNvPicPr>
            <a:picLocks noChangeAspect="1" noChangeArrowheads="1"/>
          </p:cNvPicPr>
          <p:nvPr/>
        </p:nvPicPr>
        <p:blipFill>
          <a:blip r:embed="rId3" cstate="print">
            <a:lum contrast="20000"/>
          </a:blip>
          <a:srcRect/>
          <a:stretch>
            <a:fillRect/>
          </a:stretch>
        </p:blipFill>
        <p:spPr bwMode="auto">
          <a:xfrm>
            <a:off x="3505200" y="2438400"/>
            <a:ext cx="2139950" cy="2852737"/>
          </a:xfrm>
          <a:prstGeom prst="rect">
            <a:avLst/>
          </a:prstGeom>
          <a:ln>
            <a:noFill/>
          </a:ln>
          <a:effectLst>
            <a:outerShdw blurRad="292100" dist="139700" dir="2700000" algn="tl" rotWithShape="0">
              <a:srgbClr val="333333">
                <a:alpha val="65000"/>
              </a:srgbClr>
            </a:outerShdw>
          </a:effectLst>
        </p:spPr>
      </p:pic>
      <p:pic>
        <p:nvPicPr>
          <p:cNvPr id="7" name="Picture 4" descr="G:\DCIM\100CANON\IMG_3148.JPG"/>
          <p:cNvPicPr>
            <a:picLocks noChangeAspect="1" noChangeArrowheads="1"/>
          </p:cNvPicPr>
          <p:nvPr/>
        </p:nvPicPr>
        <p:blipFill>
          <a:blip r:embed="rId4" cstate="print">
            <a:lum contrast="20000"/>
          </a:blip>
          <a:srcRect/>
          <a:stretch>
            <a:fillRect/>
          </a:stretch>
        </p:blipFill>
        <p:spPr bwMode="auto">
          <a:xfrm>
            <a:off x="6096000" y="1295400"/>
            <a:ext cx="2247900" cy="2997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solidFill>
                  <a:srgbClr val="000066"/>
                </a:solidFill>
              </a:rPr>
              <a:t>Экскурсия в парк к стеле «Письма»</a:t>
            </a:r>
            <a:endParaRPr lang="ru-RU" sz="2800" dirty="0">
              <a:solidFill>
                <a:srgbClr val="000066"/>
              </a:solidFill>
            </a:endParaRPr>
          </a:p>
        </p:txBody>
      </p:sp>
      <p:pic>
        <p:nvPicPr>
          <p:cNvPr id="4" name="Picture 2" descr="F:\Храмкова\DSC02973.JPG"/>
          <p:cNvPicPr>
            <a:picLocks noChangeAspect="1" noChangeArrowheads="1"/>
          </p:cNvPicPr>
          <p:nvPr/>
        </p:nvPicPr>
        <p:blipFill>
          <a:blip r:embed="rId2" cstate="print">
            <a:lum bright="10000" contrast="40000"/>
          </a:blip>
          <a:srcRect/>
          <a:stretch>
            <a:fillRect/>
          </a:stretch>
        </p:blipFill>
        <p:spPr>
          <a:xfrm>
            <a:off x="609599" y="1219200"/>
            <a:ext cx="3456781" cy="2590800"/>
          </a:xfrm>
          <a:prstGeom prst="rect">
            <a:avLst/>
          </a:prstGeom>
          <a:effectLst>
            <a:outerShdw blurRad="292100" dist="139700" dir="2700000" algn="tl" rotWithShape="0">
              <a:srgbClr val="333333">
                <a:alpha val="65000"/>
              </a:srgbClr>
            </a:outerShdw>
          </a:effectLst>
        </p:spPr>
      </p:pic>
      <p:pic>
        <p:nvPicPr>
          <p:cNvPr id="5" name="Picture 3" descr="F:\Храмкова\P1020748.JPG"/>
          <p:cNvPicPr>
            <a:picLocks noChangeAspect="1" noChangeArrowheads="1"/>
          </p:cNvPicPr>
          <p:nvPr/>
        </p:nvPicPr>
        <p:blipFill>
          <a:blip r:embed="rId3" cstate="print">
            <a:lum contrast="40000"/>
          </a:blip>
          <a:srcRect/>
          <a:stretch>
            <a:fillRect/>
          </a:stretch>
        </p:blipFill>
        <p:spPr bwMode="auto">
          <a:xfrm>
            <a:off x="4343400" y="2590800"/>
            <a:ext cx="3752850" cy="281463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solidFill>
                  <a:srgbClr val="000066"/>
                </a:solidFill>
              </a:rPr>
              <a:t>Создание макета стелы «Письма»</a:t>
            </a:r>
            <a:endParaRPr lang="ru-RU" sz="2800" dirty="0">
              <a:solidFill>
                <a:srgbClr val="000066"/>
              </a:solidFill>
            </a:endParaRPr>
          </a:p>
        </p:txBody>
      </p:sp>
      <p:pic>
        <p:nvPicPr>
          <p:cNvPr id="4" name="Picture 4" descr="G:\DCIM\100CANON\IMG_3150.JPG"/>
          <p:cNvPicPr>
            <a:picLocks noChangeAspect="1" noChangeArrowheads="1"/>
          </p:cNvPicPr>
          <p:nvPr/>
        </p:nvPicPr>
        <p:blipFill>
          <a:blip r:embed="rId2" cstate="print">
            <a:lum contrast="30000"/>
          </a:blip>
          <a:srcRect/>
          <a:stretch>
            <a:fillRect/>
          </a:stretch>
        </p:blipFill>
        <p:spPr>
          <a:xfrm>
            <a:off x="762000" y="1295400"/>
            <a:ext cx="3551238" cy="2665413"/>
          </a:xfrm>
          <a:prstGeom prst="rect">
            <a:avLst/>
          </a:prstGeom>
          <a:ln>
            <a:noFill/>
          </a:ln>
          <a:effectLst>
            <a:outerShdw blurRad="292100" dist="139700" dir="2700000" algn="tl" rotWithShape="0">
              <a:srgbClr val="333333">
                <a:alpha val="65000"/>
              </a:srgbClr>
            </a:outerShdw>
          </a:effectLst>
        </p:spPr>
      </p:pic>
      <p:pic>
        <p:nvPicPr>
          <p:cNvPr id="5" name="Picture 5" descr="G:\DCIM\100CANON\IMG_3151.JPG"/>
          <p:cNvPicPr>
            <a:picLocks noChangeAspect="1" noChangeArrowheads="1"/>
          </p:cNvPicPr>
          <p:nvPr/>
        </p:nvPicPr>
        <p:blipFill>
          <a:blip r:embed="rId3" cstate="print">
            <a:lum contrast="30000"/>
          </a:blip>
          <a:srcRect/>
          <a:stretch>
            <a:fillRect/>
          </a:stretch>
        </p:blipFill>
        <p:spPr bwMode="auto">
          <a:xfrm>
            <a:off x="4648200" y="2438400"/>
            <a:ext cx="3638550" cy="272891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solidFill>
                  <a:srgbClr val="000066"/>
                </a:solidFill>
              </a:rPr>
              <a:t>Конкурс Рисунков «Не смолкнет слава этих дней»</a:t>
            </a:r>
            <a:endParaRPr lang="ru-RU" sz="2800" dirty="0">
              <a:solidFill>
                <a:srgbClr val="000066"/>
              </a:solidFill>
            </a:endParaRPr>
          </a:p>
        </p:txBody>
      </p:sp>
      <p:pic>
        <p:nvPicPr>
          <p:cNvPr id="1026" name="Picture 2" descr="G:\Images\Война\Фотографии0001\Фото0327.jpg"/>
          <p:cNvPicPr>
            <a:picLocks noChangeAspect="1" noChangeArrowheads="1"/>
          </p:cNvPicPr>
          <p:nvPr/>
        </p:nvPicPr>
        <p:blipFill>
          <a:blip r:embed="rId2" cstate="print">
            <a:lum contrast="20000"/>
          </a:blip>
          <a:srcRect b="7895"/>
          <a:stretch>
            <a:fillRect/>
          </a:stretch>
        </p:blipFill>
        <p:spPr bwMode="auto">
          <a:xfrm>
            <a:off x="2819400" y="2895600"/>
            <a:ext cx="3327400" cy="2298533"/>
          </a:xfrm>
          <a:prstGeom prst="rect">
            <a:avLst/>
          </a:prstGeom>
          <a:ln>
            <a:noFill/>
          </a:ln>
          <a:effectLst>
            <a:outerShdw blurRad="190500" algn="tl" rotWithShape="0">
              <a:srgbClr val="000000">
                <a:alpha val="70000"/>
              </a:srgbClr>
            </a:outerShdw>
          </a:effectLst>
        </p:spPr>
      </p:pic>
      <p:pic>
        <p:nvPicPr>
          <p:cNvPr id="1027" name="Picture 3" descr="G:\Images\Война\Фотографии0001\Фото0326.jpg"/>
          <p:cNvPicPr>
            <a:picLocks noChangeAspect="1" noChangeArrowheads="1"/>
          </p:cNvPicPr>
          <p:nvPr/>
        </p:nvPicPr>
        <p:blipFill>
          <a:blip r:embed="rId3" cstate="print">
            <a:lum contrast="30000"/>
          </a:blip>
          <a:srcRect t="4082" r="5442"/>
          <a:stretch>
            <a:fillRect/>
          </a:stretch>
        </p:blipFill>
        <p:spPr bwMode="auto">
          <a:xfrm>
            <a:off x="6248400" y="1219200"/>
            <a:ext cx="2591611" cy="3505200"/>
          </a:xfrm>
          <a:prstGeom prst="rect">
            <a:avLst/>
          </a:prstGeom>
          <a:ln>
            <a:noFill/>
          </a:ln>
          <a:effectLst>
            <a:outerShdw blurRad="190500" algn="tl" rotWithShape="0">
              <a:srgbClr val="000000">
                <a:alpha val="70000"/>
              </a:srgbClr>
            </a:outerShdw>
          </a:effectLst>
        </p:spPr>
      </p:pic>
      <p:pic>
        <p:nvPicPr>
          <p:cNvPr id="1028" name="Picture 4" descr="G:\Images\Война\Фотографии0001\Фото0325.jpg"/>
          <p:cNvPicPr>
            <a:picLocks noChangeAspect="1" noChangeArrowheads="1"/>
          </p:cNvPicPr>
          <p:nvPr/>
        </p:nvPicPr>
        <p:blipFill>
          <a:blip r:embed="rId4" cstate="print">
            <a:lum contrast="20000"/>
          </a:blip>
          <a:srcRect l="6061" r="3030" b="2273"/>
          <a:stretch>
            <a:fillRect/>
          </a:stretch>
        </p:blipFill>
        <p:spPr bwMode="auto">
          <a:xfrm>
            <a:off x="304800" y="1143000"/>
            <a:ext cx="2438400" cy="349504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solidFill>
                  <a:srgbClr val="000066"/>
                </a:solidFill>
              </a:rPr>
              <a:t>Аппликация самолетов ИЛ-2</a:t>
            </a:r>
            <a:endParaRPr lang="ru-RU" sz="2800" dirty="0">
              <a:solidFill>
                <a:srgbClr val="000066"/>
              </a:solidFill>
            </a:endParaRPr>
          </a:p>
        </p:txBody>
      </p:sp>
      <p:pic>
        <p:nvPicPr>
          <p:cNvPr id="3074" name="Picture 2" descr="G:\Images\Биб\Фото0300.jpg"/>
          <p:cNvPicPr>
            <a:picLocks noChangeAspect="1" noChangeArrowheads="1"/>
          </p:cNvPicPr>
          <p:nvPr/>
        </p:nvPicPr>
        <p:blipFill>
          <a:blip r:embed="rId2" cstate="print">
            <a:lum contrast="30000"/>
          </a:blip>
          <a:srcRect/>
          <a:stretch>
            <a:fillRect/>
          </a:stretch>
        </p:blipFill>
        <p:spPr bwMode="auto">
          <a:xfrm>
            <a:off x="4800600" y="2514600"/>
            <a:ext cx="3606800" cy="2705100"/>
          </a:xfrm>
          <a:prstGeom prst="rect">
            <a:avLst/>
          </a:prstGeom>
          <a:ln>
            <a:noFill/>
          </a:ln>
          <a:effectLst>
            <a:outerShdw blurRad="292100" dist="139700" dir="2700000" algn="tl" rotWithShape="0">
              <a:srgbClr val="333333">
                <a:alpha val="65000"/>
              </a:srgbClr>
            </a:outerShdw>
          </a:effectLst>
        </p:spPr>
      </p:pic>
      <p:pic>
        <p:nvPicPr>
          <p:cNvPr id="3076" name="Picture 4" descr="G:\Images\Биб\Фото0297.jpg"/>
          <p:cNvPicPr>
            <a:picLocks noChangeAspect="1" noChangeArrowheads="1"/>
          </p:cNvPicPr>
          <p:nvPr/>
        </p:nvPicPr>
        <p:blipFill>
          <a:blip r:embed="rId3" cstate="print">
            <a:lum contrast="30000"/>
          </a:blip>
          <a:srcRect/>
          <a:stretch>
            <a:fillRect/>
          </a:stretch>
        </p:blipFill>
        <p:spPr bwMode="auto">
          <a:xfrm>
            <a:off x="914400" y="1524000"/>
            <a:ext cx="3556000" cy="2667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solidFill>
                  <a:srgbClr val="000066"/>
                </a:solidFill>
              </a:rPr>
              <a:t>Мы рассматриваем и рисуем медали и ордена войны</a:t>
            </a:r>
            <a:endParaRPr lang="ru-RU" sz="2800" dirty="0">
              <a:solidFill>
                <a:srgbClr val="000066"/>
              </a:solidFill>
            </a:endParaRPr>
          </a:p>
        </p:txBody>
      </p:sp>
      <p:pic>
        <p:nvPicPr>
          <p:cNvPr id="4" name="Picture 2" descr="F:\Храмкова\DSCN2907.JPG"/>
          <p:cNvPicPr>
            <a:picLocks noChangeAspect="1" noChangeArrowheads="1"/>
          </p:cNvPicPr>
          <p:nvPr/>
        </p:nvPicPr>
        <p:blipFill>
          <a:blip r:embed="rId2" cstate="print">
            <a:lum contrast="40000"/>
          </a:blip>
          <a:srcRect/>
          <a:stretch>
            <a:fillRect/>
          </a:stretch>
        </p:blipFill>
        <p:spPr>
          <a:xfrm>
            <a:off x="1981200" y="1524000"/>
            <a:ext cx="4933950" cy="369907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solidFill>
                  <a:srgbClr val="000066"/>
                </a:solidFill>
              </a:rPr>
              <a:t>Создание  группового журнала «Герои Самарской области и их  судьбы»</a:t>
            </a:r>
            <a:endParaRPr lang="ru-RU" sz="2800" dirty="0">
              <a:solidFill>
                <a:srgbClr val="000066"/>
              </a:solidFill>
            </a:endParaRPr>
          </a:p>
        </p:txBody>
      </p:sp>
      <p:pic>
        <p:nvPicPr>
          <p:cNvPr id="2050" name="Picture 2" descr="G:\Images\Война\Фото0289.jpg"/>
          <p:cNvPicPr>
            <a:picLocks noChangeAspect="1" noChangeArrowheads="1"/>
          </p:cNvPicPr>
          <p:nvPr/>
        </p:nvPicPr>
        <p:blipFill>
          <a:blip r:embed="rId2" cstate="print">
            <a:lum contrast="30000"/>
          </a:blip>
          <a:srcRect l="2837" t="6383" r="20567" b="4255"/>
          <a:stretch>
            <a:fillRect/>
          </a:stretch>
        </p:blipFill>
        <p:spPr bwMode="auto">
          <a:xfrm>
            <a:off x="381000" y="1600200"/>
            <a:ext cx="2286000" cy="3556000"/>
          </a:xfrm>
          <a:prstGeom prst="rect">
            <a:avLst/>
          </a:prstGeom>
          <a:ln>
            <a:noFill/>
          </a:ln>
          <a:effectLst>
            <a:outerShdw blurRad="292100" dist="139700" dir="2700000" algn="tl" rotWithShape="0">
              <a:srgbClr val="333333">
                <a:alpha val="65000"/>
              </a:srgbClr>
            </a:outerShdw>
          </a:effectLst>
        </p:spPr>
      </p:pic>
      <p:pic>
        <p:nvPicPr>
          <p:cNvPr id="2051" name="Picture 3" descr="G:\Images\Война\Фото0287.jpg"/>
          <p:cNvPicPr>
            <a:picLocks noChangeAspect="1" noChangeArrowheads="1"/>
          </p:cNvPicPr>
          <p:nvPr/>
        </p:nvPicPr>
        <p:blipFill>
          <a:blip r:embed="rId3" cstate="print">
            <a:lum contrast="20000"/>
          </a:blip>
          <a:srcRect l="4372" t="6557" r="21311" b="6557"/>
          <a:stretch>
            <a:fillRect/>
          </a:stretch>
        </p:blipFill>
        <p:spPr bwMode="auto">
          <a:xfrm>
            <a:off x="3048000" y="1600200"/>
            <a:ext cx="2286000" cy="3563471"/>
          </a:xfrm>
          <a:prstGeom prst="rect">
            <a:avLst/>
          </a:prstGeom>
          <a:ln>
            <a:noFill/>
          </a:ln>
          <a:effectLst>
            <a:outerShdw blurRad="292100" dist="139700" dir="2700000" algn="tl" rotWithShape="0">
              <a:srgbClr val="333333">
                <a:alpha val="65000"/>
              </a:srgbClr>
            </a:outerShdw>
          </a:effectLst>
        </p:spPr>
      </p:pic>
      <p:pic>
        <p:nvPicPr>
          <p:cNvPr id="2052" name="Picture 4" descr="G:\Images\Война\Фото0283.jpg"/>
          <p:cNvPicPr>
            <a:picLocks noChangeAspect="1" noChangeArrowheads="1"/>
          </p:cNvPicPr>
          <p:nvPr/>
        </p:nvPicPr>
        <p:blipFill>
          <a:blip r:embed="rId4" cstate="print">
            <a:lum contrast="30000"/>
          </a:blip>
          <a:srcRect l="14493" t="17391" r="21739" b="15217"/>
          <a:stretch>
            <a:fillRect/>
          </a:stretch>
        </p:blipFill>
        <p:spPr bwMode="auto">
          <a:xfrm>
            <a:off x="6019800" y="1676400"/>
            <a:ext cx="2438400" cy="343592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solidFill>
                  <a:srgbClr val="000066"/>
                </a:solidFill>
              </a:rPr>
              <a:t>Список используемой литературы:</a:t>
            </a:r>
            <a:endParaRPr lang="ru-RU" sz="2800" dirty="0">
              <a:solidFill>
                <a:srgbClr val="000066"/>
              </a:solidFill>
            </a:endParaRPr>
          </a:p>
        </p:txBody>
      </p:sp>
      <p:sp>
        <p:nvSpPr>
          <p:cNvPr id="3" name="Содержимое 2"/>
          <p:cNvSpPr>
            <a:spLocks noGrp="1"/>
          </p:cNvSpPr>
          <p:nvPr>
            <p:ph idx="1"/>
          </p:nvPr>
        </p:nvSpPr>
        <p:spPr/>
        <p:txBody>
          <a:bodyPr>
            <a:normAutofit fontScale="70000" lnSpcReduction="20000"/>
          </a:bodyPr>
          <a:lstStyle/>
          <a:p>
            <a:r>
              <a:rPr lang="ru-RU" sz="2800" dirty="0" smtClean="0">
                <a:solidFill>
                  <a:srgbClr val="000066"/>
                </a:solidFill>
              </a:rPr>
              <a:t>1. Алешина Н.В. Патриотическое воспитание дошкольников. М., 2005г. </a:t>
            </a:r>
          </a:p>
          <a:p>
            <a:r>
              <a:rPr lang="ru-RU" sz="2800" dirty="0" smtClean="0">
                <a:solidFill>
                  <a:srgbClr val="000066"/>
                </a:solidFill>
              </a:rPr>
              <a:t>2. Великая Отечественная война. /</a:t>
            </a:r>
            <a:r>
              <a:rPr lang="ru-RU" sz="2800" dirty="0" err="1" smtClean="0">
                <a:solidFill>
                  <a:srgbClr val="000066"/>
                </a:solidFill>
              </a:rPr>
              <a:t>http</a:t>
            </a:r>
            <a:r>
              <a:rPr lang="ru-RU" sz="2800" dirty="0" smtClean="0">
                <a:solidFill>
                  <a:srgbClr val="000066"/>
                </a:solidFill>
              </a:rPr>
              <a:t>://</a:t>
            </a:r>
            <a:r>
              <a:rPr lang="ru-RU" sz="2800" dirty="0" err="1" smtClean="0">
                <a:solidFill>
                  <a:srgbClr val="000066"/>
                </a:solidFill>
              </a:rPr>
              <a:t>puzkarapuz.ru</a:t>
            </a:r>
            <a:r>
              <a:rPr lang="ru-RU" sz="2800" dirty="0" smtClean="0">
                <a:solidFill>
                  <a:srgbClr val="000066"/>
                </a:solidFill>
              </a:rPr>
              <a:t>/51511-velikaya-otechestvennayavojna.html </a:t>
            </a:r>
          </a:p>
          <a:p>
            <a:r>
              <a:rPr lang="ru-RU" sz="2800" dirty="0" smtClean="0">
                <a:solidFill>
                  <a:srgbClr val="000066"/>
                </a:solidFill>
              </a:rPr>
              <a:t>3. Государственная программа. - Патриотическое воспитание граждан Российской Федерации на 2001-- 2002 годы. - Российская газета. 2001 год. 4. </a:t>
            </a:r>
            <a:r>
              <a:rPr lang="ru-RU" sz="2800" dirty="0" err="1" smtClean="0">
                <a:solidFill>
                  <a:srgbClr val="000066"/>
                </a:solidFill>
              </a:rPr>
              <a:t>Гружинскас</a:t>
            </a:r>
            <a:r>
              <a:rPr lang="ru-RU" sz="2800" dirty="0" smtClean="0">
                <a:solidFill>
                  <a:srgbClr val="000066"/>
                </a:solidFill>
              </a:rPr>
              <a:t> М., Е. Сидоренко, М. Корнилова, В. </a:t>
            </a:r>
            <a:r>
              <a:rPr lang="ru-RU" sz="2800" dirty="0" err="1" smtClean="0">
                <a:solidFill>
                  <a:srgbClr val="000066"/>
                </a:solidFill>
              </a:rPr>
              <a:t>Стержнева</a:t>
            </a:r>
            <a:r>
              <a:rPr lang="ru-RU" sz="2800" dirty="0" smtClean="0">
                <a:solidFill>
                  <a:srgbClr val="000066"/>
                </a:solidFill>
              </a:rPr>
              <a:t>. «День Победы» //Ребенок в детском саду, №2, 2008г. </a:t>
            </a:r>
          </a:p>
          <a:p>
            <a:r>
              <a:rPr lang="ru-RU" sz="2800" dirty="0" smtClean="0">
                <a:solidFill>
                  <a:srgbClr val="000066"/>
                </a:solidFill>
              </a:rPr>
              <a:t>5. Гурина Т. Ф. Патриотическое воспитание в условиях современного дошкольного образовательного учреждения </a:t>
            </a:r>
            <a:r>
              <a:rPr lang="ru-RU" sz="2800" u="sng" dirty="0" smtClean="0">
                <a:solidFill>
                  <a:srgbClr val="000066"/>
                </a:solidFill>
                <a:hlinkClick r:id="rId2"/>
              </a:rPr>
              <a:t>http://worldofchildren.ru/scenarios-andholidays/23-fevralya/1838-patrioticheskoe-vospitanie-v-usloviyax-sovremennogo-doshkolnogoobrazovatelnogo-uchrezhdeniya</a:t>
            </a:r>
            <a:r>
              <a:rPr lang="ru-RU" sz="2800" dirty="0" smtClean="0">
                <a:solidFill>
                  <a:srgbClr val="000066"/>
                </a:solidFill>
              </a:rPr>
              <a:t> </a:t>
            </a:r>
          </a:p>
          <a:p>
            <a:r>
              <a:rPr lang="ru-RU" sz="2800" dirty="0" smtClean="0">
                <a:solidFill>
                  <a:srgbClr val="000066"/>
                </a:solidFill>
              </a:rPr>
              <a:t>6. День Победы! (Тематические коллекции) </a:t>
            </a:r>
            <a:r>
              <a:rPr lang="ru-RU" sz="2800" u="sng" dirty="0" smtClean="0">
                <a:solidFill>
                  <a:srgbClr val="000066"/>
                </a:solidFill>
                <a:hlinkClick r:id="rId3"/>
              </a:rPr>
              <a:t>http://www.metodkabinet.eu/BGM/Temkatalog/TemKollekzii_9_may.html</a:t>
            </a:r>
            <a:r>
              <a:rPr lang="ru-RU" sz="2800" dirty="0" smtClean="0">
                <a:solidFill>
                  <a:srgbClr val="000066"/>
                </a:solidFill>
              </a:rPr>
              <a:t> </a:t>
            </a:r>
          </a:p>
          <a:p>
            <a:endParaRPr lang="ru-RU" sz="2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09600"/>
            <a:ext cx="8229600" cy="5516563"/>
          </a:xfrm>
        </p:spPr>
        <p:txBody>
          <a:bodyPr>
            <a:normAutofit fontScale="70000" lnSpcReduction="20000"/>
          </a:bodyPr>
          <a:lstStyle/>
          <a:p>
            <a:r>
              <a:rPr lang="ru-RU" dirty="0" smtClean="0">
                <a:solidFill>
                  <a:srgbClr val="000066"/>
                </a:solidFill>
              </a:rPr>
              <a:t>7. Детям о Великой Победе. Беседы о Второй мировой войне / А.П. Казаков, Т.А. </a:t>
            </a:r>
            <a:r>
              <a:rPr lang="ru-RU" dirty="0" err="1" smtClean="0">
                <a:solidFill>
                  <a:srgbClr val="000066"/>
                </a:solidFill>
              </a:rPr>
              <a:t>Порыгина</a:t>
            </a:r>
            <a:r>
              <a:rPr lang="ru-RU" dirty="0" smtClean="0">
                <a:solidFill>
                  <a:srgbClr val="000066"/>
                </a:solidFill>
              </a:rPr>
              <a:t>, М, 2009г. </a:t>
            </a:r>
          </a:p>
          <a:p>
            <a:r>
              <a:rPr lang="ru-RU" dirty="0" smtClean="0">
                <a:solidFill>
                  <a:srgbClr val="000066"/>
                </a:solidFill>
              </a:rPr>
              <a:t>8. Долматова. Е., Телегин М. Поговори с Ребёнком о войне, или как дошкольнику о Великой Отечественной Войне рассказать? / </a:t>
            </a:r>
            <a:r>
              <a:rPr lang="ru-RU" u="sng" dirty="0" smtClean="0">
                <a:solidFill>
                  <a:srgbClr val="000066"/>
                </a:solidFill>
                <a:hlinkClick r:id="rId2"/>
              </a:rPr>
              <a:t>http://www.p4c.ru/671</a:t>
            </a:r>
            <a:r>
              <a:rPr lang="ru-RU" dirty="0" smtClean="0">
                <a:solidFill>
                  <a:srgbClr val="000066"/>
                </a:solidFill>
              </a:rPr>
              <a:t> </a:t>
            </a:r>
          </a:p>
          <a:p>
            <a:r>
              <a:rPr lang="ru-RU" dirty="0" smtClean="0">
                <a:solidFill>
                  <a:srgbClr val="000066"/>
                </a:solidFill>
              </a:rPr>
              <a:t>9. Евдокимова Е. Проектная модель гражданского воспитания дошкольников. Посвящается 60-летию Великой Победы! Е. Евдокимова //Дошкольное воспитание, 2005. - № 3. </a:t>
            </a:r>
          </a:p>
          <a:p>
            <a:r>
              <a:rPr lang="ru-RU" dirty="0" smtClean="0">
                <a:solidFill>
                  <a:srgbClr val="000066"/>
                </a:solidFill>
              </a:rPr>
              <a:t>10. </a:t>
            </a:r>
            <a:r>
              <a:rPr lang="ru-RU" dirty="0" err="1" smtClean="0">
                <a:solidFill>
                  <a:srgbClr val="000066"/>
                </a:solidFill>
              </a:rPr>
              <a:t>Зацепина</a:t>
            </a:r>
            <a:r>
              <a:rPr lang="ru-RU" dirty="0" smtClean="0">
                <a:solidFill>
                  <a:srgbClr val="000066"/>
                </a:solidFill>
              </a:rPr>
              <a:t> М.Б. Дни воинской славы. Патриотическое воспитание дошкольников. М.. 2008.</a:t>
            </a:r>
          </a:p>
          <a:p>
            <a:r>
              <a:rPr lang="ru-RU" dirty="0" smtClean="0">
                <a:solidFill>
                  <a:srgbClr val="000066"/>
                </a:solidFill>
              </a:rPr>
              <a:t> 11. </a:t>
            </a:r>
            <a:r>
              <a:rPr lang="ru-RU" dirty="0" err="1" smtClean="0">
                <a:solidFill>
                  <a:srgbClr val="000066"/>
                </a:solidFill>
              </a:rPr>
              <a:t>Кондрыкинская</a:t>
            </a:r>
            <a:r>
              <a:rPr lang="ru-RU" dirty="0" smtClean="0">
                <a:solidFill>
                  <a:srgbClr val="000066"/>
                </a:solidFill>
              </a:rPr>
              <a:t> Л.А. С чего начинается Родина? М, 2004 г. </a:t>
            </a:r>
          </a:p>
          <a:p>
            <a:r>
              <a:rPr lang="ru-RU" dirty="0" smtClean="0">
                <a:solidFill>
                  <a:srgbClr val="000066"/>
                </a:solidFill>
              </a:rPr>
              <a:t>12. Малышам (и не только) о празднике Победы - 9 мая, о войне, об орденах и медалях / </a:t>
            </a:r>
            <a:r>
              <a:rPr lang="ru-RU" u="sng" dirty="0" smtClean="0">
                <a:solidFill>
                  <a:srgbClr val="000066"/>
                </a:solidFill>
                <a:hlinkClick r:id="rId3"/>
              </a:rPr>
              <a:t>http://kids-kids.ru/archives/138</a:t>
            </a:r>
            <a:r>
              <a:rPr lang="ru-RU" dirty="0" smtClean="0">
                <a:solidFill>
                  <a:srgbClr val="000066"/>
                </a:solidFill>
              </a:rPr>
              <a:t> </a:t>
            </a:r>
          </a:p>
          <a:p>
            <a:r>
              <a:rPr lang="ru-RU" dirty="0" smtClean="0">
                <a:solidFill>
                  <a:srgbClr val="000066"/>
                </a:solidFill>
              </a:rPr>
              <a:t>13.Патриотическое воспитание дошкольников: Великая Отечественная война: [проекты, конспекты занятий] !! Ребенок в детском саду, 2007, №2. </a:t>
            </a:r>
            <a:endParaRPr lang="ru-RU" dirty="0">
              <a:solidFill>
                <a:srgbClr val="00006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85800"/>
            <a:ext cx="8229600" cy="5440363"/>
          </a:xfrm>
        </p:spPr>
        <p:txBody>
          <a:bodyPr>
            <a:noAutofit/>
          </a:bodyPr>
          <a:lstStyle/>
          <a:p>
            <a:pPr algn="ctr">
              <a:defRPr/>
            </a:pPr>
            <a:r>
              <a:rPr lang="ru-RU" sz="2000" dirty="0" smtClean="0">
                <a:solidFill>
                  <a:srgbClr val="000066"/>
                </a:solidFill>
              </a:rPr>
              <a:t>Цель : развитие качеств патриотически-направленной личности воспитанников ДОУ </a:t>
            </a:r>
          </a:p>
          <a:p>
            <a:pPr algn="ctr">
              <a:defRPr/>
            </a:pPr>
            <a:r>
              <a:rPr lang="ru-RU" sz="2000" dirty="0" smtClean="0">
                <a:solidFill>
                  <a:srgbClr val="000066"/>
                </a:solidFill>
              </a:rPr>
              <a:t> </a:t>
            </a:r>
          </a:p>
          <a:p>
            <a:pPr algn="ctr">
              <a:defRPr/>
            </a:pPr>
            <a:r>
              <a:rPr lang="ru-RU" sz="2000" dirty="0" smtClean="0">
                <a:solidFill>
                  <a:srgbClr val="000066"/>
                </a:solidFill>
              </a:rPr>
              <a:t>Задачи: -  Расширять кругозор детей через знакомство с историей нашего края в годы Великой Отечественной Войны</a:t>
            </a:r>
          </a:p>
          <a:p>
            <a:pPr algn="ctr">
              <a:buFontTx/>
              <a:buChar char="-"/>
              <a:defRPr/>
            </a:pPr>
            <a:r>
              <a:rPr lang="ru-RU" sz="2000" dirty="0" smtClean="0">
                <a:solidFill>
                  <a:srgbClr val="000066"/>
                </a:solidFill>
              </a:rPr>
              <a:t>Обогащать музыкальные впечатления детей через слушание и исполнение произведений фронтовых лет и песен военно-патриотического содержания</a:t>
            </a:r>
          </a:p>
          <a:p>
            <a:pPr algn="ctr">
              <a:buFontTx/>
              <a:buChar char="-"/>
              <a:defRPr/>
            </a:pPr>
            <a:r>
              <a:rPr lang="ru-RU" sz="2000" dirty="0" smtClean="0">
                <a:solidFill>
                  <a:srgbClr val="000066"/>
                </a:solidFill>
              </a:rPr>
              <a:t>Усилить эмоциональное воздействие информации путем использования современных средств наглядности, вызвать эмоциональный отклик</a:t>
            </a:r>
          </a:p>
          <a:p>
            <a:pPr algn="ctr">
              <a:defRPr/>
            </a:pPr>
            <a:r>
              <a:rPr lang="ru-RU" sz="2000" dirty="0" smtClean="0">
                <a:solidFill>
                  <a:srgbClr val="000066"/>
                </a:solidFill>
              </a:rPr>
              <a:t>-Способствовать укреплению семейных связей разных поколений в процессе продуктивной совместной деятельности.</a:t>
            </a:r>
          </a:p>
          <a:p>
            <a:pPr algn="ctr">
              <a:defRPr/>
            </a:pPr>
            <a:r>
              <a:rPr lang="ru-RU" sz="2000" dirty="0" smtClean="0">
                <a:solidFill>
                  <a:srgbClr val="000066"/>
                </a:solidFill>
              </a:rPr>
              <a:t>- Воспитывать нравственные качества – доброту, сострадание, уважительное отношение и благодарность ветеранам и труженикам тыла</a:t>
            </a:r>
            <a:endParaRPr lang="ru-RU" sz="2000" dirty="0">
              <a:solidFill>
                <a:srgbClr val="000066"/>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marL="273050" indent="0" eaLnBrk="1" hangingPunct="1">
              <a:lnSpc>
                <a:spcPct val="150000"/>
              </a:lnSpc>
              <a:spcAft>
                <a:spcPts val="1000"/>
              </a:spcAft>
              <a:buClr>
                <a:srgbClr val="222268"/>
              </a:buClr>
              <a:buFont typeface="Georgia" pitchFamily="18" charset="0"/>
              <a:buNone/>
              <a:defRPr/>
            </a:pPr>
            <a:r>
              <a:rPr lang="ru-RU" sz="2800" b="1" dirty="0" smtClean="0">
                <a:solidFill>
                  <a:srgbClr val="000066"/>
                </a:solidFill>
                <a:cs typeface="Calibri" pitchFamily="34" charset="0"/>
              </a:rPr>
              <a:t>Сроки реализации проекта</a:t>
            </a:r>
            <a:endParaRPr lang="ru-RU" sz="2800" dirty="0" smtClean="0">
              <a:solidFill>
                <a:srgbClr val="000066"/>
              </a:solidFill>
              <a:cs typeface="Calibri" pitchFamily="34" charset="0"/>
            </a:endParaRPr>
          </a:p>
          <a:p>
            <a:pPr marL="273050" indent="0" eaLnBrk="1" hangingPunct="1">
              <a:lnSpc>
                <a:spcPct val="150000"/>
              </a:lnSpc>
              <a:spcAft>
                <a:spcPts val="1000"/>
              </a:spcAft>
              <a:buClr>
                <a:srgbClr val="222268"/>
              </a:buClr>
              <a:buFont typeface="Georgia" pitchFamily="18" charset="0"/>
              <a:buNone/>
              <a:defRPr/>
            </a:pPr>
            <a:r>
              <a:rPr lang="ru-RU" sz="2800" dirty="0" smtClean="0">
                <a:solidFill>
                  <a:srgbClr val="000066"/>
                </a:solidFill>
                <a:cs typeface="Calibri" pitchFamily="34" charset="0"/>
              </a:rPr>
              <a:t>Ноябрь  - Декабрь</a:t>
            </a:r>
          </a:p>
          <a:p>
            <a:pPr marL="273050" indent="0" eaLnBrk="1" hangingPunct="1">
              <a:lnSpc>
                <a:spcPct val="150000"/>
              </a:lnSpc>
              <a:spcAft>
                <a:spcPts val="1000"/>
              </a:spcAft>
              <a:buClr>
                <a:srgbClr val="222268"/>
              </a:buClr>
              <a:buFont typeface="Georgia" pitchFamily="18" charset="0"/>
              <a:buNone/>
              <a:defRPr/>
            </a:pPr>
            <a:r>
              <a:rPr lang="ru-RU" sz="2800" b="1" dirty="0" smtClean="0">
                <a:solidFill>
                  <a:srgbClr val="000066"/>
                </a:solidFill>
                <a:cs typeface="Calibri" pitchFamily="34" charset="0"/>
              </a:rPr>
              <a:t>   Участники проекта</a:t>
            </a:r>
            <a:endParaRPr lang="ru-RU" sz="2800" dirty="0" smtClean="0">
              <a:solidFill>
                <a:srgbClr val="000066"/>
              </a:solidFill>
              <a:cs typeface="Calibri" pitchFamily="34" charset="0"/>
            </a:endParaRPr>
          </a:p>
          <a:p>
            <a:pPr marL="273050" indent="0" eaLnBrk="1" hangingPunct="1">
              <a:lnSpc>
                <a:spcPct val="150000"/>
              </a:lnSpc>
              <a:spcAft>
                <a:spcPts val="1000"/>
              </a:spcAft>
              <a:buClr>
                <a:srgbClr val="222268"/>
              </a:buClr>
              <a:buFontTx/>
              <a:buNone/>
              <a:defRPr/>
            </a:pPr>
            <a:r>
              <a:rPr lang="ru-RU" sz="2800" dirty="0" smtClean="0">
                <a:solidFill>
                  <a:srgbClr val="000066"/>
                </a:solidFill>
                <a:cs typeface="Calibri" pitchFamily="34" charset="0"/>
              </a:rPr>
              <a:t>Дети, педагоги и родители старшей группы</a:t>
            </a:r>
            <a:endParaRPr lang="ru-RU" sz="2800" dirty="0">
              <a:solidFill>
                <a:srgbClr val="000066"/>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19600" y="274638"/>
            <a:ext cx="4267200" cy="6202362"/>
          </a:xfrm>
        </p:spPr>
        <p:txBody>
          <a:bodyPr>
            <a:noAutofit/>
          </a:bodyPr>
          <a:lstStyle/>
          <a:p>
            <a:r>
              <a:rPr lang="ru-RU" sz="2000" dirty="0" smtClean="0">
                <a:solidFill>
                  <a:srgbClr val="000066"/>
                </a:solidFill>
              </a:rPr>
              <a:t>Предыстория В августе 1940 года советское правительство приняло решение о строительстве в Куйбышеве группы оборонных</a:t>
            </a:r>
            <a:br>
              <a:rPr lang="ru-RU" sz="2000" dirty="0" smtClean="0">
                <a:solidFill>
                  <a:srgbClr val="000066"/>
                </a:solidFill>
              </a:rPr>
            </a:br>
            <a:r>
              <a:rPr lang="ru-RU" sz="2000" dirty="0" smtClean="0">
                <a:solidFill>
                  <a:srgbClr val="000066"/>
                </a:solidFill>
              </a:rPr>
              <a:t>заводов. Согласно первоначальным планам правительства, в окрестностях Куйбышева предполагалось возвести два авиационных завода, моторный завод и заводской аэродром, произвести реконструкцию и расширение Куйбышевской ТЭЦ , а также завершить строительство </a:t>
            </a:r>
            <a:r>
              <a:rPr lang="ru-RU" sz="2000" dirty="0" err="1" smtClean="0">
                <a:solidFill>
                  <a:srgbClr val="000066"/>
                </a:solidFill>
              </a:rPr>
              <a:t>Безымянской</a:t>
            </a:r>
            <a:r>
              <a:rPr lang="ru-RU" sz="2000" dirty="0" smtClean="0">
                <a:solidFill>
                  <a:srgbClr val="000066"/>
                </a:solidFill>
              </a:rPr>
              <a:t> ТЭЦ.</a:t>
            </a:r>
            <a:endParaRPr lang="ru-RU" sz="2000" dirty="0">
              <a:solidFill>
                <a:srgbClr val="000066"/>
              </a:solidFill>
            </a:endParaRPr>
          </a:p>
        </p:txBody>
      </p:sp>
      <p:pic>
        <p:nvPicPr>
          <p:cNvPr id="5122" name="Picture 2" descr="32_1_Дворец Культуры им Куйбышева, памятник В.В. Куйбышеву"/>
          <p:cNvPicPr>
            <a:picLocks noChangeAspect="1" noChangeArrowheads="1"/>
          </p:cNvPicPr>
          <p:nvPr/>
        </p:nvPicPr>
        <p:blipFill>
          <a:blip r:embed="rId2" cstate="print"/>
          <a:srcRect/>
          <a:stretch>
            <a:fillRect/>
          </a:stretch>
        </p:blipFill>
        <p:spPr bwMode="auto">
          <a:xfrm>
            <a:off x="152400" y="1600200"/>
            <a:ext cx="4369612" cy="3200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3886200" y="304800"/>
            <a:ext cx="4800600" cy="6248400"/>
          </a:xfrm>
          <a:prstGeom prst="roundRect">
            <a:avLst>
              <a:gd name="adj" fmla="val 0"/>
            </a:avLst>
          </a:prstGeom>
          <a:gradFill flip="none" rotWithShape="1">
            <a:gsLst>
              <a:gs pos="0">
                <a:srgbClr val="FFF200"/>
              </a:gs>
              <a:gs pos="45000">
                <a:srgbClr val="FF7A00"/>
              </a:gs>
              <a:gs pos="70000">
                <a:srgbClr val="FF0300"/>
              </a:gs>
              <a:gs pos="100000">
                <a:srgbClr val="4D0808"/>
              </a:gs>
            </a:gsLst>
            <a:path path="circle">
              <a:fillToRect l="100000" t="100000"/>
            </a:path>
            <a:tileRect r="-100000" b="-100000"/>
          </a:gradFill>
        </p:spPr>
        <p:txBody>
          <a:bodyPr>
            <a:noAutofit/>
          </a:bodyPr>
          <a:lstStyle/>
          <a:p>
            <a:pPr fontAlgn="base"/>
            <a:r>
              <a:rPr lang="ru-RU" sz="2800" dirty="0" smtClean="0">
                <a:solidFill>
                  <a:srgbClr val="000066"/>
                </a:solidFill>
              </a:rPr>
              <a:t>Планам не суждено было сбыться. Вскоре после начала войны под угрозой оккупации вражескими войсками оказались более 30 тысяч заводов. Пунктом для развертывания оборонного производства в тылу стал Куйбышев.</a:t>
            </a:r>
            <a:br>
              <a:rPr lang="ru-RU" sz="2800" dirty="0" smtClean="0">
                <a:solidFill>
                  <a:srgbClr val="000066"/>
                </a:solidFill>
              </a:rPr>
            </a:br>
            <a:r>
              <a:rPr lang="ru-RU" sz="2800" dirty="0" smtClean="0">
                <a:solidFill>
                  <a:srgbClr val="000066"/>
                </a:solidFill>
              </a:rPr>
              <a:t>Оборудование выгружалось прямо на открытые площадки и монтировалось одновременно со строительством корпусов. </a:t>
            </a:r>
            <a:br>
              <a:rPr lang="ru-RU" sz="2800" dirty="0" smtClean="0">
                <a:solidFill>
                  <a:srgbClr val="000066"/>
                </a:solidFill>
              </a:rPr>
            </a:br>
            <a:endParaRPr lang="ru-RU" sz="2800" b="1" dirty="0">
              <a:ln w="12700">
                <a:solidFill>
                  <a:schemeClr val="tx2">
                    <a:satMod val="155000"/>
                  </a:schemeClr>
                </a:solidFill>
                <a:prstDash val="solid"/>
              </a:ln>
              <a:solidFill>
                <a:srgbClr val="000066"/>
              </a:solidFill>
              <a:effectLst>
                <a:outerShdw blurRad="41275" dist="20320" dir="1800000" algn="tl" rotWithShape="0">
                  <a:srgbClr val="000000">
                    <a:alpha val="40000"/>
                  </a:srgbClr>
                </a:outerShdw>
              </a:effectLst>
            </a:endParaRPr>
          </a:p>
        </p:txBody>
      </p:sp>
      <p:pic>
        <p:nvPicPr>
          <p:cNvPr id="9" name="Рисунок 8" descr="fabdfa91a54f.png"/>
          <p:cNvPicPr>
            <a:picLocks noChangeAspect="1"/>
          </p:cNvPicPr>
          <p:nvPr/>
        </p:nvPicPr>
        <p:blipFill>
          <a:blip r:embed="rId2" cstate="email"/>
          <a:srcRect/>
          <a:stretch>
            <a:fillRect/>
          </a:stretch>
        </p:blipFill>
        <p:spPr>
          <a:xfrm>
            <a:off x="381000" y="228600"/>
            <a:ext cx="1219200" cy="1219200"/>
          </a:xfrm>
          <a:prstGeom prst="rect">
            <a:avLst/>
          </a:prstGeom>
        </p:spPr>
      </p:pic>
      <p:pic>
        <p:nvPicPr>
          <p:cNvPr id="4098" name="Picture 2" descr="http://gubernya63.ru/netcat_files/140/165/Evakuirovannye_rabochie_mal.jpg"/>
          <p:cNvPicPr>
            <a:picLocks noChangeAspect="1" noChangeArrowheads="1"/>
          </p:cNvPicPr>
          <p:nvPr/>
        </p:nvPicPr>
        <p:blipFill>
          <a:blip r:embed="rId3" cstate="print"/>
          <a:srcRect/>
          <a:stretch>
            <a:fillRect/>
          </a:stretch>
        </p:blipFill>
        <p:spPr bwMode="auto">
          <a:xfrm>
            <a:off x="228600" y="1524000"/>
            <a:ext cx="3881628" cy="2743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19600" y="1600200"/>
            <a:ext cx="4267200" cy="4525963"/>
          </a:xfrm>
        </p:spPr>
        <p:txBody>
          <a:bodyPr/>
          <a:lstStyle/>
          <a:p>
            <a:pPr>
              <a:buNone/>
            </a:pPr>
            <a:r>
              <a:rPr lang="ru-RU" dirty="0" smtClean="0"/>
              <a:t>    </a:t>
            </a:r>
            <a:r>
              <a:rPr lang="ru-RU" sz="2800" dirty="0" smtClean="0">
                <a:solidFill>
                  <a:srgbClr val="000066"/>
                </a:solidFill>
              </a:rPr>
              <a:t>15 октября 1941г. Государственный Комитет Обороны принял решение, о создании «запасной столицы» в Самаре, тогда - Куйбышев</a:t>
            </a:r>
            <a:endParaRPr lang="ru-RU" sz="2800" dirty="0"/>
          </a:p>
        </p:txBody>
      </p:sp>
      <p:pic>
        <p:nvPicPr>
          <p:cNvPr id="32770" name="Picture 2" descr="http://im1-tub-ru.yandex.net/i?id=f4353a081dd944bea58bc3a553578eab-61-144&amp;n=21"/>
          <p:cNvPicPr>
            <a:picLocks noChangeAspect="1" noChangeArrowheads="1"/>
          </p:cNvPicPr>
          <p:nvPr/>
        </p:nvPicPr>
        <p:blipFill>
          <a:blip r:embed="rId2" cstate="print">
            <a:lum contrast="30000"/>
          </a:blip>
          <a:srcRect/>
          <a:stretch>
            <a:fillRect/>
          </a:stretch>
        </p:blipFill>
        <p:spPr bwMode="auto">
          <a:xfrm>
            <a:off x="533400" y="1524000"/>
            <a:ext cx="4075176" cy="3200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14800" y="152400"/>
            <a:ext cx="4572000" cy="6705600"/>
          </a:xfrm>
        </p:spPr>
        <p:txBody>
          <a:bodyPr>
            <a:normAutofit fontScale="90000"/>
          </a:bodyPr>
          <a:lstStyle/>
          <a:p>
            <a:pPr fontAlgn="base"/>
            <a:r>
              <a:rPr lang="ru-RU" sz="2800" dirty="0" smtClean="0">
                <a:solidFill>
                  <a:srgbClr val="000066"/>
                </a:solidFill>
              </a:rPr>
              <a:t> </a:t>
            </a:r>
            <a:r>
              <a:rPr lang="ru-RU" sz="3100" dirty="0" smtClean="0">
                <a:solidFill>
                  <a:srgbClr val="000066"/>
                </a:solidFill>
              </a:rPr>
              <a:t>В Куйбышеве уже в  октябре 1941 года разместился самолетостроительный завод №1 ( «</a:t>
            </a:r>
            <a:r>
              <a:rPr lang="ru-RU" sz="3100" dirty="0" err="1" smtClean="0">
                <a:solidFill>
                  <a:srgbClr val="000066"/>
                </a:solidFill>
              </a:rPr>
              <a:t>ЦСКБ-Прогресс</a:t>
            </a:r>
            <a:r>
              <a:rPr lang="ru-RU" sz="3100" dirty="0" smtClean="0">
                <a:solidFill>
                  <a:srgbClr val="000066"/>
                </a:solidFill>
              </a:rPr>
              <a:t>»)</a:t>
            </a:r>
            <a:br>
              <a:rPr lang="ru-RU" sz="3100" dirty="0" smtClean="0">
                <a:solidFill>
                  <a:srgbClr val="000066"/>
                </a:solidFill>
              </a:rPr>
            </a:br>
            <a:r>
              <a:rPr lang="ru-RU" sz="3100" dirty="0" smtClean="0">
                <a:solidFill>
                  <a:srgbClr val="000066"/>
                </a:solidFill>
              </a:rPr>
              <a:t>Все предприятия, прекратив самостоятельную деятельность, вошли в состав </a:t>
            </a:r>
            <a:r>
              <a:rPr lang="ru-RU" sz="3100" dirty="0" err="1" smtClean="0">
                <a:solidFill>
                  <a:srgbClr val="000066"/>
                </a:solidFill>
              </a:rPr>
              <a:t>Госавиазавода</a:t>
            </a:r>
            <a:r>
              <a:rPr lang="ru-RU" sz="3100" dirty="0" smtClean="0">
                <a:solidFill>
                  <a:srgbClr val="000066"/>
                </a:solidFill>
              </a:rPr>
              <a:t> №1.  В него вошли такие предприятия как завод №18 (  АО «</a:t>
            </a:r>
            <a:r>
              <a:rPr lang="ru-RU" sz="3100" dirty="0" err="1" smtClean="0">
                <a:solidFill>
                  <a:srgbClr val="000066"/>
                </a:solidFill>
              </a:rPr>
              <a:t>Авиакор</a:t>
            </a:r>
            <a:r>
              <a:rPr lang="ru-RU" sz="3100" dirty="0" smtClean="0">
                <a:solidFill>
                  <a:srgbClr val="000066"/>
                </a:solidFill>
              </a:rPr>
              <a:t>»),  моторный завод №24 ( АО «Моторостроитель») </a:t>
            </a:r>
            <a:r>
              <a:rPr lang="ru-RU" dirty="0" smtClean="0"/>
              <a:t/>
            </a:r>
            <a:br>
              <a:rPr lang="ru-RU" dirty="0" smtClean="0"/>
            </a:br>
            <a:endParaRPr lang="ru-RU" dirty="0"/>
          </a:p>
        </p:txBody>
      </p:sp>
      <p:pic>
        <p:nvPicPr>
          <p:cNvPr id="23554" name="Picture 2" descr="http://gubernya63.ru/netcat_files/140/165/Sborka_IL_2_1_270.jpg"/>
          <p:cNvPicPr>
            <a:picLocks noChangeAspect="1" noChangeArrowheads="1"/>
          </p:cNvPicPr>
          <p:nvPr/>
        </p:nvPicPr>
        <p:blipFill>
          <a:blip r:embed="rId2" cstate="print">
            <a:lum contrast="20000"/>
          </a:blip>
          <a:srcRect/>
          <a:stretch>
            <a:fillRect/>
          </a:stretch>
        </p:blipFill>
        <p:spPr bwMode="auto">
          <a:xfrm>
            <a:off x="457200" y="1600200"/>
            <a:ext cx="3733800" cy="276577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709</TotalTime>
  <Words>1010</Words>
  <Application>Microsoft Office PowerPoint</Application>
  <PresentationFormat>Экран (4:3)</PresentationFormat>
  <Paragraphs>67</Paragraphs>
  <Slides>39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Office Theme</vt:lpstr>
      <vt:lpstr>Педагогический проект  Здесь – тыл был фронтом </vt:lpstr>
      <vt:lpstr>«Человек, не знающий своего прошлого, не знает ничего» </vt:lpstr>
      <vt:lpstr>Актуальность</vt:lpstr>
      <vt:lpstr>Слайд 4</vt:lpstr>
      <vt:lpstr>Слайд 5</vt:lpstr>
      <vt:lpstr>Предыстория В августе 1940 года советское правительство приняло решение о строительстве в Куйбышеве группы оборонных заводов. Согласно первоначальным планам правительства, в окрестностях Куйбышева предполагалось возвести два авиационных завода, моторный завод и заводской аэродром, произвести реконструкцию и расширение Куйбышевской ТЭЦ , а также завершить строительство Безымянской ТЭЦ.</vt:lpstr>
      <vt:lpstr>Планам не суждено было сбыться. Вскоре после начала войны под угрозой оккупации вражескими войсками оказались более 30 тысяч заводов. Пунктом для развертывания оборонного производства в тылу стал Куйбышев. Оборудование выгружалось прямо на открытые площадки и монтировалось одновременно со строительством корпусов.  </vt:lpstr>
      <vt:lpstr>Слайд 8</vt:lpstr>
      <vt:lpstr> В Куйбышеве уже в  октябре 1941 года разместился самолетостроительный завод №1 ( «ЦСКБ-Прогресс») Все предприятия, прекратив самостоятельную деятельность, вошли в состав Госавиазавода №1.  В него вошли такие предприятия как завод №18 (  АО «Авиакор»),  моторный завод №24 ( АО «Моторостроитель»)  </vt:lpstr>
      <vt:lpstr>Слайд 10</vt:lpstr>
      <vt:lpstr>Слайд 11</vt:lpstr>
      <vt:lpstr>Слайд 12</vt:lpstr>
      <vt:lpstr>10 декабря 1941 года на Безымянке рабочие авиазавода №18 (во главе с директором М.Б.Шенкманом) собрали первый легендарный Ил-2.Всего Куйбышеве были собраны 32 из 38 тыс. штурмовиков Ил-2, выпущенных в годы войны</vt:lpstr>
      <vt:lpstr>В начале 1970-х годов ветеранами авиационного завода было решено поставить у проходной завода памятник в виде боевого самолета Ил-2. </vt:lpstr>
      <vt:lpstr>Слайд 15</vt:lpstr>
      <vt:lpstr>Слайд 16</vt:lpstr>
      <vt:lpstr>Слайд 17</vt:lpstr>
      <vt:lpstr>Слайд 18</vt:lpstr>
      <vt:lpstr>Бункер Сталина в Самаре - самый мощный из ныне рассекреченных бункеров. Его глубина - 37 метров, это высота 12-этажного дома</vt:lpstr>
      <vt:lpstr>Если пропустить спуск по шахтам, то и не скажешь, что находишься на глубине 8-этажного дома. Кажется, что ты просто в подъезде дома. </vt:lpstr>
      <vt:lpstr>Слайд 21</vt:lpstr>
      <vt:lpstr>Культурная жизнь Самары в  годы войны</vt:lpstr>
      <vt:lpstr>Слайд 23</vt:lpstr>
      <vt:lpstr>Посещение городского музея</vt:lpstr>
      <vt:lpstr>Форма военных лет</vt:lpstr>
      <vt:lpstr>Слайд 26</vt:lpstr>
      <vt:lpstr>Благодарственное письмо Участнику Великой Отечественной войны</vt:lpstr>
      <vt:lpstr>Экспонаты Великой Отечественной Войны</vt:lpstr>
      <vt:lpstr>Экскурсия в  библиотеку</vt:lpstr>
      <vt:lpstr>Рассказ библиотекаря о военных годах и людях</vt:lpstr>
      <vt:lpstr>Создание Книги Памяти</vt:lpstr>
      <vt:lpstr>Экскурсия в парк к стеле «Письма»</vt:lpstr>
      <vt:lpstr>Создание макета стелы «Письма»</vt:lpstr>
      <vt:lpstr>Конкурс Рисунков «Не смолкнет слава этих дней»</vt:lpstr>
      <vt:lpstr>Аппликация самолетов ИЛ-2</vt:lpstr>
      <vt:lpstr>Мы рассматриваем и рисуем медали и ордена войны</vt:lpstr>
      <vt:lpstr>Создание  группового журнала «Герои Самарской области и их  судьбы»</vt:lpstr>
      <vt:lpstr>Список используемой литературы:</vt:lpstr>
      <vt:lpstr>Слайд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андрей</dc:creator>
  <cp:lastModifiedBy>Irina A</cp:lastModifiedBy>
  <cp:revision>83</cp:revision>
  <dcterms:created xsi:type="dcterms:W3CDTF">2014-07-29T09:23:38Z</dcterms:created>
  <dcterms:modified xsi:type="dcterms:W3CDTF">2018-01-30T20:10:09Z</dcterms:modified>
</cp:coreProperties>
</file>