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A8C8-4A8A-46D3-A071-B96A09B5724F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2C56-7FA8-4554-BFAB-6C2B8156D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2C56-7FA8-4554-BFAB-6C2B8156D83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2C56-7FA8-4554-BFAB-6C2B8156D83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6.share.photo.xuite.net/borage9861/16410e8/5490549/212412019_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738031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Игры на автоматизацию звука Ш</a:t>
            </a:r>
            <a:endParaRPr lang="ru-RU" b="1" i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8078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/>
              <a:t>Разработала: учитель-логопед Шиханова В.В.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ospitatel.com.ua/images/1/3-porosenka-3go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7563" y="0"/>
            <a:ext cx="9541563" cy="685800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851920" y="615553"/>
            <a:ext cx="52920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0"/>
            <a:ext cx="5508104" cy="17728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Помоги змейке добраться до своего домика. Проводи паль­чиком по дорожке, произнося отчетливо: Ш-Ш-Ш... 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(Губы выдвинуты вперёд и ок­руглены. Кончик языка поднят к передней части нёба, но не касается его. Форма языка напоминает чашечку.)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4341" name="Picture 5" descr="http://fotohomka.ru/images/Oct/31/844df0ad51974bf140c920dabd04477a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1109" y="4913784"/>
            <a:ext cx="1472891" cy="1944216"/>
          </a:xfrm>
          <a:prstGeom prst="rect">
            <a:avLst/>
          </a:prstGeom>
          <a:noFill/>
        </p:spPr>
      </p:pic>
      <p:pic>
        <p:nvPicPr>
          <p:cNvPr id="14343" name="Picture 7" descr="https://cnd.afy.ru/files/pbb/full/7/7c/7ce06cab3214acca3abf87050231961000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700808"/>
            <a:ext cx="196936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8009 C -0.13368 0.08241 -0.17118 0.09121 -0.20885 0.09167 C -0.2868 0.09329 -0.3651 0.08912 -0.44288 0.08773 C -0.44566 0.08658 -0.44861 0.08611 -0.45104 0.08403 C -0.45781 0.07871 -0.47048 0.06597 -0.47048 0.06621 C -0.47465 0.03704 -0.4809 0.03727 -0.49496 0.02084 C -0.50156 0.01343 -0.50364 0.00695 -0.51163 0.00209 C -0.53611 -0.0118 -0.5651 -0.0037 -0.59149 -0.00509 C -0.61128 -0.01389 -0.58611 -0.00347 -0.62465 -0.0125 C -0.63784 -0.01574 -0.64375 -0.01875 -0.65503 -0.02361 C -0.65763 -0.02106 -0.66006 -0.01528 -0.66354 -0.0162 C -0.66579 -0.01759 -0.6651 -0.02361 -0.66579 -0.02731 C -0.66892 -0.04213 -0.67083 -0.05162 -0.67691 -0.06481 C -0.67534 -0.07037 -0.66701 -0.08657 -0.67413 -0.09421 C -0.67708 -0.09768 -0.68142 -0.09629 -0.68506 -0.09815 C -0.68993 -0.10023 -0.69427 -0.10301 -0.69895 -0.10555 C -0.70989 -0.11204 -0.71684 -0.12268 -0.72638 -0.13125 C -0.73767 -0.14166 -0.75017 -0.14097 -0.76232 -0.14629 C -0.76597 -0.14491 -0.76979 -0.14444 -0.77326 -0.14282 C -0.77621 -0.14097 -0.77829 -0.13565 -0.78159 -0.13541 C -0.79982 -0.13449 -0.81822 -0.13796 -0.83663 -0.13889 C -0.83767 -0.14004 -0.85 -0.14977 -0.85034 -0.15393 C -0.8526 -0.18333 -0.84878 -0.17685 -0.83663 -0.19074 C -0.81996 -0.21041 -0.83263 -0.2037 -0.81458 -0.20972 C -0.7177 -0.20741 -0.62447 -0.20116 -0.52812 -0.19491 C -0.4927 -0.19838 -0.49166 -0.19004 -0.47586 -0.2206 C -0.46909 -0.24838 -0.47638 -0.2706 -0.4842 -0.29537 C -0.48524 -0.29884 -0.48454 -0.3037 -0.48697 -0.30625 C -0.49166 -0.31065 -0.50329 -0.31366 -0.50329 -0.31342 C -0.5125 -0.32222 -0.51684 -0.32778 -0.52274 -0.34004 C -0.51927 -0.35787 -0.51336 -0.36759 -0.50329 -0.38055 C -0.50243 -0.39815 -0.50208 -0.41528 -0.50069 -0.43264 C -0.49722 -0.47361 -0.49809 -0.41504 -0.49809 -0.45486 " pathEditMode="relative" rAng="0" ptsTypes="ffffffffffffffffffffffffffffffffA">
                                      <p:cBhvr>
                                        <p:cTn id="6" dur="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2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0" y="3861048"/>
            <a:ext cx="9144000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1988840"/>
            <a:ext cx="9144000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pristor.ru/wp-content/uploads/2017/02/%D0%9C%D0%B5%D0%B4%D0%B2%D0%B5%D0%B4%D1%8C-%D0%BA%D0%B0%D1%80%D1%82%D0%B8%D0%BD%D0%BA%D0%B8-%D0%B4%D0%BB%D1%8F-%D0%B4%D0%B5%D1%82%D0%B5%D0%B9-%D0%BC%D0%B5%D0%B4%D0%B2%D0%B5%D0%B6%D0%BE%D0%BD%D0%BE%D0%BA-%D0%BA%D0%B0%D1%80%D1%82%D0%B8%D0%BD%D0%BA%D0%B8-%D0%B4%D0%BB%D1%8F-%D0%B4%D0%B5%D1%82%D0%B5%D0%B9-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0"/>
            <a:ext cx="1907704" cy="1815987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691680" y="0"/>
            <a:ext cx="71287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Помоги Мишутке. Найди в каждом ряду лишнюю картинку и нажми на неё. Объясни свой выбор. Назови все лишние картинки, чётко произнося звук Ш.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3" name="Picture 5" descr="http://www.dejurka.ru/wp-content/uploads/2013/07/food_illustrator_tutorials_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2857"/>
            <a:ext cx="1699388" cy="1296144"/>
          </a:xfrm>
          <a:prstGeom prst="rect">
            <a:avLst/>
          </a:prstGeom>
          <a:noFill/>
        </p:spPr>
      </p:pic>
      <p:pic>
        <p:nvPicPr>
          <p:cNvPr id="17415" name="Picture 7" descr="http://img.taopic.com/uploads/allimg/140413/234957-1404131316337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51" t="31429" r="3617" b="28571"/>
          <a:stretch>
            <a:fillRect/>
          </a:stretch>
        </p:blipFill>
        <p:spPr bwMode="auto">
          <a:xfrm rot="20874984">
            <a:off x="2123728" y="2492896"/>
            <a:ext cx="2517708" cy="792088"/>
          </a:xfrm>
          <a:prstGeom prst="rect">
            <a:avLst/>
          </a:prstGeom>
          <a:noFill/>
        </p:spPr>
      </p:pic>
      <p:pic>
        <p:nvPicPr>
          <p:cNvPr id="17417" name="Picture 9" descr="http://skazproto.ru/wp-content/uploads/2017/08/kapusta-768x56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 l="9212" t="12500" r="7878" b="8333"/>
          <a:stretch>
            <a:fillRect/>
          </a:stretch>
        </p:blipFill>
        <p:spPr bwMode="auto">
          <a:xfrm>
            <a:off x="4644008" y="1988840"/>
            <a:ext cx="2046543" cy="1440160"/>
          </a:xfrm>
          <a:prstGeom prst="rect">
            <a:avLst/>
          </a:prstGeom>
          <a:noFill/>
        </p:spPr>
      </p:pic>
      <p:pic>
        <p:nvPicPr>
          <p:cNvPr id="17419" name="Picture 11" descr="http://yesoboi.ru/image/cache/gallery/7/6461-1000x10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060848"/>
            <a:ext cx="1613387" cy="1368152"/>
          </a:xfrm>
          <a:prstGeom prst="rect">
            <a:avLst/>
          </a:prstGeom>
          <a:noFill/>
        </p:spPr>
      </p:pic>
      <p:pic>
        <p:nvPicPr>
          <p:cNvPr id="17421" name="Picture 13" descr="http://900igr.net/datai/chtenie/Slova-kakoj-3.files/0007-007-SHapochka-i-varezhki-MJAGKI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933056"/>
            <a:ext cx="1230655" cy="1584176"/>
          </a:xfrm>
          <a:prstGeom prst="rect">
            <a:avLst/>
          </a:prstGeom>
          <a:noFill/>
        </p:spPr>
      </p:pic>
      <p:pic>
        <p:nvPicPr>
          <p:cNvPr id="17423" name="Picture 15" descr="http://st.depositphotos.com/1000419/1417/v/950/depositphotos_14171191-Baby-dress-on-hangers-for-your-design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59" t="6169" r="12676" b="9324"/>
          <a:stretch>
            <a:fillRect/>
          </a:stretch>
        </p:blipFill>
        <p:spPr bwMode="auto">
          <a:xfrm>
            <a:off x="2627784" y="3789040"/>
            <a:ext cx="1518168" cy="1656184"/>
          </a:xfrm>
          <a:prstGeom prst="rect">
            <a:avLst/>
          </a:prstGeom>
          <a:noFill/>
        </p:spPr>
      </p:pic>
      <p:pic>
        <p:nvPicPr>
          <p:cNvPr id="17425" name="Picture 17" descr="http://images.easyfreeclipart.com/1492/skirt-drawing-and-coloring-woksheet-1492995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0" r="18101" b="55328"/>
          <a:stretch>
            <a:fillRect/>
          </a:stretch>
        </p:blipFill>
        <p:spPr bwMode="auto">
          <a:xfrm>
            <a:off x="4932040" y="3933056"/>
            <a:ext cx="1526016" cy="1368152"/>
          </a:xfrm>
          <a:prstGeom prst="rect">
            <a:avLst/>
          </a:prstGeom>
          <a:noFill/>
        </p:spPr>
      </p:pic>
      <p:pic>
        <p:nvPicPr>
          <p:cNvPr id="17427" name="Picture 19" descr="http://900igr.net/datai/predmety/Odezhda-3.files/0016-018-Dzhinsovye-shtany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80188">
            <a:off x="7452320" y="3861048"/>
            <a:ext cx="83690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7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4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74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9" dur="1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istor.ru/wp-content/uploads/2017/02/%D0%9C%D0%B5%D0%B4%D0%B2%D0%B5%D0%B4%D1%8C-%D0%BA%D0%B0%D1%80%D1%82%D0%B8%D0%BD%D0%BA%D0%B8-%D0%B4%D0%BB%D1%8F-%D0%B4%D0%B5%D1%82%D0%B5%D0%B9-%D0%BC%D0%B5%D0%B4%D0%B2%D0%B5%D0%B6%D0%BE%D0%BD%D0%BE%D0%BA-%D0%BA%D0%B0%D1%80%D1%82%D0%B8%D0%BD%D0%BA%D0%B8-%D0%B4%D0%BB%D1%8F-%D0%B4%D0%B5%D1%82%D0%B5%D0%B9-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95735" cy="209017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2276872"/>
            <a:ext cx="9144000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221088"/>
            <a:ext cx="9144000" cy="19442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media.vector4free.com/normal/213.png"/>
          <p:cNvPicPr>
            <a:picLocks noChangeAspect="1" noChangeArrowheads="1"/>
          </p:cNvPicPr>
          <p:nvPr/>
        </p:nvPicPr>
        <p:blipFill>
          <a:blip r:embed="rId4" cstate="print"/>
          <a:srcRect t="19254" b="22986"/>
          <a:stretch>
            <a:fillRect/>
          </a:stretch>
        </p:blipFill>
        <p:spPr bwMode="auto">
          <a:xfrm>
            <a:off x="0" y="2492896"/>
            <a:ext cx="2036797" cy="1296144"/>
          </a:xfrm>
          <a:prstGeom prst="rect">
            <a:avLst/>
          </a:prstGeom>
          <a:noFill/>
        </p:spPr>
      </p:pic>
      <p:pic>
        <p:nvPicPr>
          <p:cNvPr id="18436" name="Picture 4" descr="http://sentido-spb.ru/upload/image/800x800/692.jpg"/>
          <p:cNvPicPr>
            <a:picLocks noChangeAspect="1" noChangeArrowheads="1"/>
          </p:cNvPicPr>
          <p:nvPr/>
        </p:nvPicPr>
        <p:blipFill>
          <a:blip r:embed="rId5" cstate="print"/>
          <a:srcRect l="28702" t="5756" r="17808" b="5990"/>
          <a:stretch>
            <a:fillRect/>
          </a:stretch>
        </p:blipFill>
        <p:spPr bwMode="auto">
          <a:xfrm>
            <a:off x="2643439" y="2348880"/>
            <a:ext cx="1283621" cy="1440160"/>
          </a:xfrm>
          <a:prstGeom prst="rect">
            <a:avLst/>
          </a:prstGeom>
          <a:noFill/>
        </p:spPr>
      </p:pic>
      <p:pic>
        <p:nvPicPr>
          <p:cNvPr id="18440" name="Picture 8" descr="http://webseola.ru/gallery/detskie-rezinovye-sapogi-rebenku-53842-large.jpg"/>
          <p:cNvPicPr>
            <a:picLocks noChangeAspect="1" noChangeArrowheads="1"/>
          </p:cNvPicPr>
          <p:nvPr/>
        </p:nvPicPr>
        <p:blipFill>
          <a:blip r:embed="rId6" cstate="print"/>
          <a:srcRect l="13008" t="12195" b="12195"/>
          <a:stretch>
            <a:fillRect/>
          </a:stretch>
        </p:blipFill>
        <p:spPr bwMode="auto">
          <a:xfrm>
            <a:off x="7380312" y="2337440"/>
            <a:ext cx="1296144" cy="1502073"/>
          </a:xfrm>
          <a:prstGeom prst="rect">
            <a:avLst/>
          </a:prstGeom>
          <a:noFill/>
        </p:spPr>
      </p:pic>
      <p:pic>
        <p:nvPicPr>
          <p:cNvPr id="18442" name="Picture 10" descr="http://i1.proskater.ru/images/b2images/1042/200512dcroxy74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004" b="11990"/>
          <a:stretch>
            <a:fillRect/>
          </a:stretch>
        </p:blipFill>
        <p:spPr bwMode="auto">
          <a:xfrm>
            <a:off x="4361529" y="2564904"/>
            <a:ext cx="2215385" cy="1152128"/>
          </a:xfrm>
          <a:prstGeom prst="rect">
            <a:avLst/>
          </a:prstGeom>
          <a:noFill/>
        </p:spPr>
      </p:pic>
      <p:pic>
        <p:nvPicPr>
          <p:cNvPr id="18444" name="Picture 12" descr="http://7428.net/wp-content/uploads/2013/06/Wild-Squirre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90" t="10345" r="17241" b="6897"/>
          <a:stretch>
            <a:fillRect/>
          </a:stretch>
        </p:blipFill>
        <p:spPr bwMode="auto">
          <a:xfrm>
            <a:off x="395536" y="4293096"/>
            <a:ext cx="1368152" cy="1824202"/>
          </a:xfrm>
          <a:prstGeom prst="rect">
            <a:avLst/>
          </a:prstGeom>
          <a:noFill/>
        </p:spPr>
      </p:pic>
      <p:pic>
        <p:nvPicPr>
          <p:cNvPr id="18446" name="Picture 14" descr="http://www.mitpatim-store.co.il/userfiles/image/WW1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293096"/>
            <a:ext cx="1626931" cy="1800200"/>
          </a:xfrm>
          <a:prstGeom prst="rect">
            <a:avLst/>
          </a:prstGeom>
          <a:noFill/>
        </p:spPr>
      </p:pic>
      <p:pic>
        <p:nvPicPr>
          <p:cNvPr id="18448" name="Picture 16" descr="http://img1.liveinternet.ru/images/attach/c/1/62/114/62114807_1280445488_24.png"/>
          <p:cNvPicPr>
            <a:picLocks noChangeAspect="1" noChangeArrowheads="1"/>
          </p:cNvPicPr>
          <p:nvPr/>
        </p:nvPicPr>
        <p:blipFill>
          <a:blip r:embed="rId10" cstate="print"/>
          <a:srcRect l="5841" t="9170" b="6006"/>
          <a:stretch>
            <a:fillRect/>
          </a:stretch>
        </p:blipFill>
        <p:spPr bwMode="auto">
          <a:xfrm>
            <a:off x="6885030" y="4293096"/>
            <a:ext cx="2258970" cy="1728192"/>
          </a:xfrm>
          <a:prstGeom prst="rect">
            <a:avLst/>
          </a:prstGeom>
          <a:noFill/>
        </p:spPr>
      </p:pic>
      <p:pic>
        <p:nvPicPr>
          <p:cNvPr id="18450" name="Picture 18" descr="http://gif-kartinki.ru/2/ezhi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4365104"/>
            <a:ext cx="235572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1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84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2" dur="1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2420888"/>
            <a:ext cx="57241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Животные решили поиграть в прятки. Рассмотри картинки и скажи, кто где спрятался. Постарайся не ошибаться в выборе маленьких слов и чётко произноси звук Ш.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Образец: Лягушка спряталась... камышах. — Лягушка спряталась в камышах.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werpointhintergrund.com/uploads/2017/07/powerpoint-background-fotolip-rich-image-and-wallpaper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1724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Послушай и отгадай загадки. Справиться с заданием тебе помогут картинки. Соедини загадки с картинками-отгадками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185808"/>
            <a:ext cx="387798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93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50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Кто я — догадайтесь сами.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R="0" lvl="0" indent="93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50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Я везу зимою сани,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R="0" lvl="0" indent="93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350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Что легко скользят по снегу.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Летом я везу телегу.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(лошадь)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932040" y="1350640"/>
            <a:ext cx="35910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2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Два брюшка, четыре ушка.</a:t>
            </a:r>
          </a:p>
          <a:p>
            <a:pPr marL="0" marR="0" lvl="0" indent="1524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(подушка)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2924944"/>
            <a:ext cx="33954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Утром выпадет снежок 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Во двор выносим санки,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Куртку не забыв надеть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И теплую...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(ушанку)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076056" y="2924944"/>
            <a:ext cx="36679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Эта птица никогда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Для птенцов не вьёт гнезда.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(кукушка)</a:t>
            </a:r>
          </a:p>
        </p:txBody>
      </p:sp>
      <p:pic>
        <p:nvPicPr>
          <p:cNvPr id="20489" name="Picture 9" descr="http://www.feenixx-gallery.com/north_american_horses/import_horses/import-images/hackney_hors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50446" y="4797152"/>
            <a:ext cx="1993554" cy="1656184"/>
          </a:xfrm>
          <a:prstGeom prst="rect">
            <a:avLst/>
          </a:prstGeom>
          <a:noFill/>
        </p:spPr>
      </p:pic>
      <p:pic>
        <p:nvPicPr>
          <p:cNvPr id="20491" name="Picture 11" descr="http://pticyrus.info/wp-content/uploads/2011/12/cuckoo_grey_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58" t="12684" r="20122" b="23894"/>
          <a:stretch>
            <a:fillRect/>
          </a:stretch>
        </p:blipFill>
        <p:spPr bwMode="auto">
          <a:xfrm>
            <a:off x="0" y="4653136"/>
            <a:ext cx="2190559" cy="1224136"/>
          </a:xfrm>
          <a:prstGeom prst="rect">
            <a:avLst/>
          </a:prstGeom>
          <a:noFill/>
        </p:spPr>
      </p:pic>
      <p:pic>
        <p:nvPicPr>
          <p:cNvPr id="20493" name="Picture 13" descr="http://aura-dione.ru/gallery/images/492728_shapka-ushan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80" t="3780" r="19361"/>
          <a:stretch>
            <a:fillRect/>
          </a:stretch>
        </p:blipFill>
        <p:spPr bwMode="auto">
          <a:xfrm rot="300203">
            <a:off x="5175092" y="4454985"/>
            <a:ext cx="1562296" cy="2339345"/>
          </a:xfrm>
          <a:prstGeom prst="rect">
            <a:avLst/>
          </a:prstGeom>
          <a:noFill/>
        </p:spPr>
      </p:pic>
      <p:pic>
        <p:nvPicPr>
          <p:cNvPr id="20495" name="Picture 15" descr="http://tr-plus.ru/pictures/product/big/22234_big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3" t="12360" r="5869" b="7304"/>
          <a:stretch>
            <a:fillRect/>
          </a:stretch>
        </p:blipFill>
        <p:spPr bwMode="auto">
          <a:xfrm>
            <a:off x="2411760" y="4653136"/>
            <a:ext cx="254797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24 -0.14144 L 0.29393 -0.53963 " pathEditMode="relative" ptsTypes="AA">
                                      <p:cBhvr>
                                        <p:cTn id="6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1001E-6 L -0.37969 -0.246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" y="-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91 -0.19367 L 0.64809 -0.36122 " pathEditMode="relative" ptsTypes="AA">
                                      <p:cBhvr>
                                        <p:cTn id="16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11001E-6 L -0.53264 -0.50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-2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werpointhintergrund.com/uploads/2017/07/powerpoint-background-fotolip-rich-image-and-wallpaper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39544" y="836712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Хоть и бархатные лапки,</a:t>
            </a:r>
            <a:b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Но зовут меня «царапкой».</a:t>
            </a:r>
            <a:b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Мышек ловко я ловлю,</a:t>
            </a:r>
            <a:b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Молоко из блюдца пью.</a:t>
            </a:r>
          </a:p>
          <a:p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     (кошка)</a:t>
            </a: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692696"/>
            <a:ext cx="27831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Сижу верхом,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Не ведаю на 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Знакомца встречу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Соскочу, привечу.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(шляпа)   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2699048"/>
            <a:ext cx="410721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В зелёной избушке,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Живут подружки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Словно бусинки, круглы,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Изумрудны и малы.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(горошины)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148064" y="2420888"/>
            <a:ext cx="295144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Зелёный плот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По реке плывёт.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На плоту — красавица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Солнцу улыбается.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(кувшинка)</a:t>
            </a:r>
          </a:p>
        </p:txBody>
      </p:sp>
      <p:pic>
        <p:nvPicPr>
          <p:cNvPr id="21509" name="Picture 5" descr="http://ecx.images-amazon.com/images/I/41cMbSQV2o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7152"/>
            <a:ext cx="2675220" cy="1728192"/>
          </a:xfrm>
          <a:prstGeom prst="rect">
            <a:avLst/>
          </a:prstGeom>
          <a:noFill/>
        </p:spPr>
      </p:pic>
      <p:pic>
        <p:nvPicPr>
          <p:cNvPr id="21511" name="Picture 7" descr="https://bal-ds54.edumsko.ru/uploads/3000/2198/section/145975/goroshin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4F2F5"/>
              </a:clrFrom>
              <a:clrTo>
                <a:srgbClr val="F4F2F5">
                  <a:alpha val="0"/>
                </a:srgbClr>
              </a:clrTo>
            </a:clrChange>
          </a:blip>
          <a:srcRect l="12215" t="13689" r="9914" b="15910"/>
          <a:stretch>
            <a:fillRect/>
          </a:stretch>
        </p:blipFill>
        <p:spPr bwMode="auto">
          <a:xfrm>
            <a:off x="2987824" y="4869160"/>
            <a:ext cx="2142238" cy="1512168"/>
          </a:xfrm>
          <a:prstGeom prst="rect">
            <a:avLst/>
          </a:prstGeom>
          <a:noFill/>
        </p:spPr>
      </p:pic>
      <p:pic>
        <p:nvPicPr>
          <p:cNvPr id="21513" name="Picture 9" descr="https://images42.fotki.com/v1650/photos/7/803707/14367372/catsdogs46-t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005064"/>
            <a:ext cx="1440160" cy="2162352"/>
          </a:xfrm>
          <a:prstGeom prst="rect">
            <a:avLst/>
          </a:prstGeom>
          <a:noFill/>
        </p:spPr>
      </p:pic>
      <p:pic>
        <p:nvPicPr>
          <p:cNvPr id="21515" name="Picture 11" descr="http://zigomettecom.z.i.pic.centerblog.net/f5997ne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980457"/>
            <a:ext cx="2304256" cy="187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6 -0.08389 L 0.03889 -0.62884 " pathEditMode="relative" ptsTypes="AA">
                                      <p:cBhvr>
                                        <p:cTn id="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5 -0.13104 L -0.27465 -0.33002 " pathEditMode="relative" ptsTypes="AA">
                                      <p:cBhvr>
                                        <p:cTn id="1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09452E-6 L -3.88889E-6 -0.37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4886E-7 L -0.06302 -0.50335 " pathEditMode="relative" ptsTypes="AA">
                                      <p:cBhvr>
                                        <p:cTn id="2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-108373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Помоги пассажирам отправиться в путешествие на весёлом поезде. Назови каждого пассажира, выделяя звук Ш. Прохлопай в ладоши количество слогов в каждом слове, и ты узнаешь, кто в каком вагоне поедет (количество слогов в слове совпадает с количеством окошек вагончика).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Помести пассажира к соответствующему вагону.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 t="1608" b="71004"/>
          <a:stretch>
            <a:fillRect/>
          </a:stretch>
        </p:blipFill>
        <p:spPr bwMode="auto">
          <a:xfrm>
            <a:off x="0" y="1124744"/>
            <a:ext cx="8748464" cy="2524197"/>
          </a:xfrm>
          <a:prstGeom prst="rect">
            <a:avLst/>
          </a:prstGeom>
          <a:noFill/>
        </p:spPr>
      </p:pic>
      <p:pic>
        <p:nvPicPr>
          <p:cNvPr id="22534" name="Picture 6" descr="http://skachat-kartinki.ru/img/picture/Oct/21/ea3c56fe1cf53504e0d01b4ee3d0e836/mini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4478" r="13131"/>
          <a:stretch>
            <a:fillRect/>
          </a:stretch>
        </p:blipFill>
        <p:spPr bwMode="auto">
          <a:xfrm>
            <a:off x="3923928" y="5345832"/>
            <a:ext cx="1400156" cy="1512168"/>
          </a:xfrm>
          <a:prstGeom prst="rect">
            <a:avLst/>
          </a:prstGeom>
          <a:noFill/>
        </p:spPr>
      </p:pic>
      <p:pic>
        <p:nvPicPr>
          <p:cNvPr id="22536" name="Picture 8" descr="http://weclipart.com/gimg/3A9A17EDDE3BA237/d1fe4f524f4c5c7ceb54f5d7b0c969d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8976">
            <a:off x="8047463" y="3619078"/>
            <a:ext cx="1017488" cy="1656184"/>
          </a:xfrm>
          <a:prstGeom prst="rect">
            <a:avLst/>
          </a:prstGeom>
          <a:noFill/>
        </p:spPr>
      </p:pic>
      <p:pic>
        <p:nvPicPr>
          <p:cNvPr id="22538" name="Picture 10" descr="http://www.feenixx-gallery.com/north_american_horses/import_horses/import-images/hackney_hors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3016"/>
            <a:ext cx="2160240" cy="1794661"/>
          </a:xfrm>
          <a:prstGeom prst="rect">
            <a:avLst/>
          </a:prstGeom>
          <a:noFill/>
        </p:spPr>
      </p:pic>
      <p:pic>
        <p:nvPicPr>
          <p:cNvPr id="22540" name="Picture 12" descr="http://clipart-db.ru/file_content/vector/animals_00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730" b="5405"/>
          <a:stretch>
            <a:fillRect/>
          </a:stretch>
        </p:blipFill>
        <p:spPr bwMode="auto">
          <a:xfrm>
            <a:off x="5580112" y="4913784"/>
            <a:ext cx="1444275" cy="1944216"/>
          </a:xfrm>
          <a:prstGeom prst="rect">
            <a:avLst/>
          </a:prstGeom>
          <a:noFill/>
        </p:spPr>
      </p:pic>
      <p:sp>
        <p:nvSpPr>
          <p:cNvPr id="22542" name="AutoShape 14" descr="https://www.sunhome.ru/i/dreamer/26/ukus-shmelem-byivshey-devushki.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4" name="AutoShape 16" descr="https://www.sunhome.ru/i/dreamer/26/ukus-shmelem-byivshey-devushki.x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6" name="AutoShape 18" descr="https://prikolnye-kartinki.ru/img/picture/Sep/21/62b04ef4cf893329b17624a7b2cceffe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8" name="Picture 20" descr="http://img.fkcdn.com/image/action-figure/b/t/x/collecta-bumble-bee-800x800-imaefkpx2h4yzwuf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3800" y="5091553"/>
            <a:ext cx="1800200" cy="1766447"/>
          </a:xfrm>
          <a:prstGeom prst="rect">
            <a:avLst/>
          </a:prstGeom>
          <a:noFill/>
        </p:spPr>
      </p:pic>
      <p:pic>
        <p:nvPicPr>
          <p:cNvPr id="22550" name="Picture 22" descr="http://laoblogger.com/images/baby-bear-free-clipart-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0" r="11171"/>
          <a:stretch>
            <a:fillRect/>
          </a:stretch>
        </p:blipFill>
        <p:spPr bwMode="auto">
          <a:xfrm>
            <a:off x="2195736" y="4365104"/>
            <a:ext cx="1440160" cy="181428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Слова для справок: лошадь, мишка, лягушка, мышь, шмель, матрешка, кошка</a:t>
            </a:r>
            <a:endParaRPr lang="ru-RU" dirty="0"/>
          </a:p>
        </p:txBody>
      </p:sp>
      <p:pic>
        <p:nvPicPr>
          <p:cNvPr id="22552" name="Picture 24" descr="http://animal-store.ru/img/2015/043018/502165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2" r="4950" b="3554"/>
          <a:stretch>
            <a:fillRect/>
          </a:stretch>
        </p:blipFill>
        <p:spPr bwMode="auto">
          <a:xfrm>
            <a:off x="4788024" y="3429000"/>
            <a:ext cx="1512168" cy="1972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68084E-6 L 0.29531 -0.24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1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-0.1426 L 0.13403 -0.40467 " pathEditMode="relative" ptsTypes="AA">
                                      <p:cBhvr>
                                        <p:cTn id="11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2593E-6 L -0.13767 -0.248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5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5842E-6 L -0.40191 -0.48324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2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12687 L 0.08871 -0.51467 " pathEditMode="relative" ptsTypes="AA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8327E-6 L -0.58281 -0.45066 " pathEditMode="relative" ptsTypes="AA">
                                      <p:cBhvr>
                                        <p:cTn id="3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14121E-7 L -0.30955 -0.263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volna.org/wp-content/uploads/2016/09/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4578" name="Picture 2" descr="http://justclickit.ru/flash/text/text%20(389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348880"/>
            <a:ext cx="7128780" cy="1296144"/>
          </a:xfrm>
          <a:prstGeom prst="rect">
            <a:avLst/>
          </a:prstGeom>
          <a:noFill/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327</Words>
  <Application>Microsoft Office PowerPoint</Application>
  <PresentationFormat>Экран (4:3)</PresentationFormat>
  <Paragraphs>40</Paragraphs>
  <Slides>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Игры на автоматизацию звука 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автоматизацию звука Ш</dc:title>
  <cp:lastModifiedBy>Viktoria</cp:lastModifiedBy>
  <cp:revision>21</cp:revision>
  <dcterms:modified xsi:type="dcterms:W3CDTF">2017-11-20T19:09:39Z</dcterms:modified>
</cp:coreProperties>
</file>