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70" r:id="rId8"/>
    <p:sldId id="273" r:id="rId9"/>
    <p:sldId id="284" r:id="rId10"/>
    <p:sldId id="281" r:id="rId11"/>
    <p:sldId id="280" r:id="rId12"/>
    <p:sldId id="276" r:id="rId13"/>
    <p:sldId id="279" r:id="rId14"/>
    <p:sldId id="283" r:id="rId15"/>
    <p:sldId id="285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4" autoAdjust="0"/>
    <p:restoredTop sz="94660"/>
  </p:normalViewPr>
  <p:slideViewPr>
    <p:cSldViewPr>
      <p:cViewPr varScale="1">
        <p:scale>
          <a:sx n="103" d="100"/>
          <a:sy n="103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23"/>
          <p:cNvGrpSpPr/>
          <p:nvPr/>
        </p:nvGrpSpPr>
        <p:grpSpPr>
          <a:xfrm>
            <a:off x="0" y="6093296"/>
            <a:ext cx="9144000" cy="764704"/>
            <a:chOff x="0" y="6093296"/>
            <a:chExt cx="12190413" cy="764704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0" y="6093296"/>
              <a:ext cx="12190413" cy="764704"/>
            </a:xfrm>
            <a:prstGeom prst="rect">
              <a:avLst/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0" y="6237312"/>
              <a:ext cx="12190413" cy="620688"/>
            </a:xfrm>
            <a:prstGeom prst="rect">
              <a:avLst/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0" y="6381328"/>
              <a:ext cx="12190413" cy="476672"/>
            </a:xfrm>
            <a:prstGeom prst="rect">
              <a:avLst/>
            </a:prstGeom>
            <a:solidFill>
              <a:srgbClr val="608D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9"/>
          <p:cNvGrpSpPr/>
          <p:nvPr/>
        </p:nvGrpSpPr>
        <p:grpSpPr>
          <a:xfrm>
            <a:off x="0" y="0"/>
            <a:ext cx="9144000" cy="1412776"/>
            <a:chOff x="0" y="0"/>
            <a:chExt cx="12190413" cy="1412776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0" y="0"/>
              <a:ext cx="12190413" cy="1412776"/>
            </a:xfrm>
            <a:prstGeom prst="rect">
              <a:avLst/>
            </a:prstGeom>
            <a:solidFill>
              <a:srgbClr val="245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0" y="0"/>
              <a:ext cx="12190413" cy="1268760"/>
            </a:xfrm>
            <a:prstGeom prst="rect">
              <a:avLst/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0" y="0"/>
              <a:ext cx="12190413" cy="980728"/>
            </a:xfrm>
            <a:prstGeom prst="rect">
              <a:avLst/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0" y="0"/>
              <a:ext cx="12190413" cy="692696"/>
            </a:xfrm>
            <a:prstGeom prst="rect">
              <a:avLst/>
            </a:prstGeom>
            <a:solidFill>
              <a:srgbClr val="608D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14"/>
          <p:cNvGrpSpPr/>
          <p:nvPr/>
        </p:nvGrpSpPr>
        <p:grpSpPr>
          <a:xfrm>
            <a:off x="0" y="1"/>
            <a:ext cx="1817335" cy="1500415"/>
            <a:chOff x="0" y="0"/>
            <a:chExt cx="2422798" cy="1500415"/>
          </a:xfrm>
        </p:grpSpPr>
        <p:sp>
          <p:nvSpPr>
            <p:cNvPr id="16" name="Диагональная полоса 15"/>
            <p:cNvSpPr/>
            <p:nvPr/>
          </p:nvSpPr>
          <p:spPr>
            <a:xfrm>
              <a:off x="0" y="0"/>
              <a:ext cx="2422798" cy="1268760"/>
            </a:xfrm>
            <a:prstGeom prst="diagStripe">
              <a:avLst>
                <a:gd name="adj" fmla="val 0"/>
              </a:avLst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7" name="Диагональная полоса 16"/>
            <p:cNvSpPr/>
            <p:nvPr/>
          </p:nvSpPr>
          <p:spPr>
            <a:xfrm>
              <a:off x="0" y="0"/>
              <a:ext cx="1918742" cy="1268760"/>
            </a:xfrm>
            <a:prstGeom prst="diagStripe">
              <a:avLst>
                <a:gd name="adj" fmla="val 0"/>
              </a:avLst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8" name="Диагональная полоса 17"/>
            <p:cNvSpPr/>
            <p:nvPr/>
          </p:nvSpPr>
          <p:spPr>
            <a:xfrm>
              <a:off x="0" y="0"/>
              <a:ext cx="1414686" cy="1176886"/>
            </a:xfrm>
            <a:prstGeom prst="diagStripe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10" name="Группа 18"/>
            <p:cNvGrpSpPr/>
            <p:nvPr/>
          </p:nvGrpSpPr>
          <p:grpSpPr>
            <a:xfrm>
              <a:off x="0" y="692696"/>
              <a:ext cx="868680" cy="807719"/>
              <a:chOff x="1696570" y="2914888"/>
              <a:chExt cx="1722118" cy="1676400"/>
            </a:xfrm>
          </p:grpSpPr>
          <p:grpSp>
            <p:nvGrpSpPr>
              <p:cNvPr id="15" name="Группа 8"/>
              <p:cNvGrpSpPr/>
              <p:nvPr/>
            </p:nvGrpSpPr>
            <p:grpSpPr>
              <a:xfrm>
                <a:off x="1696570" y="2914888"/>
                <a:ext cx="1722118" cy="1676400"/>
                <a:chOff x="1696570" y="2914888"/>
                <a:chExt cx="1722118" cy="1676400"/>
              </a:xfrm>
            </p:grpSpPr>
            <p:sp>
              <p:nvSpPr>
                <p:cNvPr id="22" name="Овал 21"/>
                <p:cNvSpPr/>
                <p:nvPr/>
              </p:nvSpPr>
              <p:spPr>
                <a:xfrm>
                  <a:off x="1706880" y="2926080"/>
                  <a:ext cx="1676400" cy="16611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" name="Кольцо 22"/>
                <p:cNvSpPr/>
                <p:nvPr/>
              </p:nvSpPr>
              <p:spPr>
                <a:xfrm>
                  <a:off x="1696570" y="2914888"/>
                  <a:ext cx="1722118" cy="1676400"/>
                </a:xfrm>
                <a:prstGeom prst="donut">
                  <a:avLst>
                    <a:gd name="adj" fmla="val 7100"/>
                  </a:avLst>
                </a:prstGeom>
                <a:solidFill>
                  <a:srgbClr val="24559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1" name="Кольцо 20"/>
              <p:cNvSpPr/>
              <p:nvPr/>
            </p:nvSpPr>
            <p:spPr>
              <a:xfrm>
                <a:off x="1925168" y="3143487"/>
                <a:ext cx="1264920" cy="1219200"/>
              </a:xfrm>
              <a:prstGeom prst="donut">
                <a:avLst>
                  <a:gd name="adj" fmla="val 6010"/>
                </a:avLst>
              </a:prstGeom>
              <a:solidFill>
                <a:srgbClr val="2962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60E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5261-1405-4A20-8979-4A9EFAA703E3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D409-1873-4ABD-B488-734E2254D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" y="0"/>
            <a:ext cx="9143999" cy="6858000"/>
            <a:chOff x="1" y="0"/>
            <a:chExt cx="12190412" cy="6858000"/>
          </a:xfrm>
        </p:grpSpPr>
        <p:sp>
          <p:nvSpPr>
            <p:cNvPr id="8" name="Рамка 7"/>
            <p:cNvSpPr/>
            <p:nvPr/>
          </p:nvSpPr>
          <p:spPr>
            <a:xfrm>
              <a:off x="1" y="0"/>
              <a:ext cx="12190412" cy="6858000"/>
            </a:xfrm>
            <a:prstGeom prst="frame">
              <a:avLst>
                <a:gd name="adj1" fmla="val 4500"/>
              </a:avLst>
            </a:prstGeom>
            <a:solidFill>
              <a:srgbClr val="245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" name="Рамка 8"/>
            <p:cNvSpPr/>
            <p:nvPr/>
          </p:nvSpPr>
          <p:spPr>
            <a:xfrm>
              <a:off x="1" y="0"/>
              <a:ext cx="12190412" cy="6858000"/>
            </a:xfrm>
            <a:prstGeom prst="frame">
              <a:avLst>
                <a:gd name="adj1" fmla="val 3166"/>
              </a:avLst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Рамка 9"/>
            <p:cNvSpPr/>
            <p:nvPr/>
          </p:nvSpPr>
          <p:spPr>
            <a:xfrm>
              <a:off x="1" y="0"/>
              <a:ext cx="12190412" cy="6858000"/>
            </a:xfrm>
            <a:prstGeom prst="frame">
              <a:avLst>
                <a:gd name="adj1" fmla="val 1833"/>
              </a:avLst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8492405" y="6050282"/>
            <a:ext cx="651595" cy="807719"/>
            <a:chOff x="1696570" y="2914888"/>
            <a:chExt cx="1722118" cy="1676400"/>
          </a:xfrm>
        </p:grpSpPr>
        <p:grpSp>
          <p:nvGrpSpPr>
            <p:cNvPr id="12" name="Группа 8"/>
            <p:cNvGrpSpPr/>
            <p:nvPr/>
          </p:nvGrpSpPr>
          <p:grpSpPr>
            <a:xfrm>
              <a:off x="1696570" y="2914888"/>
              <a:ext cx="1722118" cy="1676400"/>
              <a:chOff x="1696570" y="2914888"/>
              <a:chExt cx="1722118" cy="1676400"/>
            </a:xfrm>
          </p:grpSpPr>
          <p:sp>
            <p:nvSpPr>
              <p:cNvPr id="14" name="Овал 13"/>
              <p:cNvSpPr/>
              <p:nvPr/>
            </p:nvSpPr>
            <p:spPr>
              <a:xfrm>
                <a:off x="1706880" y="2926080"/>
                <a:ext cx="1676400" cy="166116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Кольцо 14"/>
              <p:cNvSpPr/>
              <p:nvPr/>
            </p:nvSpPr>
            <p:spPr>
              <a:xfrm>
                <a:off x="1696570" y="2914888"/>
                <a:ext cx="1722118" cy="1676400"/>
              </a:xfrm>
              <a:prstGeom prst="donut">
                <a:avLst>
                  <a:gd name="adj" fmla="val 7100"/>
                </a:avLst>
              </a:prstGeom>
              <a:solidFill>
                <a:srgbClr val="2455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Кольцо 12"/>
            <p:cNvSpPr/>
            <p:nvPr/>
          </p:nvSpPr>
          <p:spPr>
            <a:xfrm>
              <a:off x="1925168" y="3143487"/>
              <a:ext cx="1264920" cy="1219200"/>
            </a:xfrm>
            <a:prstGeom prst="donut">
              <a:avLst>
                <a:gd name="adj" fmla="val 6010"/>
              </a:avLst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5261-1405-4A20-8979-4A9EFAA703E3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D409-1873-4ABD-B488-734E2254D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" y="0"/>
            <a:ext cx="9143999" cy="6858000"/>
            <a:chOff x="1" y="0"/>
            <a:chExt cx="12190412" cy="6858000"/>
          </a:xfrm>
        </p:grpSpPr>
        <p:sp>
          <p:nvSpPr>
            <p:cNvPr id="8" name="Рамка 7"/>
            <p:cNvSpPr/>
            <p:nvPr/>
          </p:nvSpPr>
          <p:spPr>
            <a:xfrm>
              <a:off x="1" y="0"/>
              <a:ext cx="12190412" cy="6858000"/>
            </a:xfrm>
            <a:prstGeom prst="frame">
              <a:avLst>
                <a:gd name="adj1" fmla="val 4500"/>
              </a:avLst>
            </a:prstGeom>
            <a:solidFill>
              <a:srgbClr val="245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" name="Рамка 8"/>
            <p:cNvSpPr/>
            <p:nvPr/>
          </p:nvSpPr>
          <p:spPr>
            <a:xfrm>
              <a:off x="1" y="0"/>
              <a:ext cx="12190412" cy="6858000"/>
            </a:xfrm>
            <a:prstGeom prst="frame">
              <a:avLst>
                <a:gd name="adj1" fmla="val 3166"/>
              </a:avLst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Рамка 9"/>
            <p:cNvSpPr/>
            <p:nvPr/>
          </p:nvSpPr>
          <p:spPr>
            <a:xfrm>
              <a:off x="1" y="0"/>
              <a:ext cx="12190412" cy="6858000"/>
            </a:xfrm>
            <a:prstGeom prst="frame">
              <a:avLst>
                <a:gd name="adj1" fmla="val 1833"/>
              </a:avLst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8492405" y="6050282"/>
            <a:ext cx="651595" cy="807719"/>
            <a:chOff x="1696570" y="2914888"/>
            <a:chExt cx="1722118" cy="1676400"/>
          </a:xfrm>
        </p:grpSpPr>
        <p:grpSp>
          <p:nvGrpSpPr>
            <p:cNvPr id="12" name="Группа 8"/>
            <p:cNvGrpSpPr/>
            <p:nvPr/>
          </p:nvGrpSpPr>
          <p:grpSpPr>
            <a:xfrm>
              <a:off x="1696570" y="2914888"/>
              <a:ext cx="1722118" cy="1676400"/>
              <a:chOff x="1696570" y="2914888"/>
              <a:chExt cx="1722118" cy="1676400"/>
            </a:xfrm>
          </p:grpSpPr>
          <p:sp>
            <p:nvSpPr>
              <p:cNvPr id="14" name="Овал 13"/>
              <p:cNvSpPr/>
              <p:nvPr/>
            </p:nvSpPr>
            <p:spPr>
              <a:xfrm>
                <a:off x="1706880" y="2926080"/>
                <a:ext cx="1676400" cy="166116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Кольцо 14"/>
              <p:cNvSpPr/>
              <p:nvPr/>
            </p:nvSpPr>
            <p:spPr>
              <a:xfrm>
                <a:off x="1696570" y="2914888"/>
                <a:ext cx="1722118" cy="1676400"/>
              </a:xfrm>
              <a:prstGeom prst="donut">
                <a:avLst>
                  <a:gd name="adj" fmla="val 7100"/>
                </a:avLst>
              </a:prstGeom>
              <a:solidFill>
                <a:srgbClr val="2455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Кольцо 12"/>
            <p:cNvSpPr/>
            <p:nvPr/>
          </p:nvSpPr>
          <p:spPr>
            <a:xfrm>
              <a:off x="1925168" y="3143487"/>
              <a:ext cx="1264920" cy="1219200"/>
            </a:xfrm>
            <a:prstGeom prst="donut">
              <a:avLst>
                <a:gd name="adj" fmla="val 6010"/>
              </a:avLst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64626" y="404665"/>
            <a:ext cx="1680459" cy="57606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404664"/>
            <a:ext cx="6501012" cy="57215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5261-1405-4A20-8979-4A9EFAA703E3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D409-1873-4ABD-B488-734E2254D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0" y="0"/>
            <a:ext cx="9144000" cy="1484784"/>
            <a:chOff x="0" y="0"/>
            <a:chExt cx="12190413" cy="148478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0" y="0"/>
              <a:ext cx="12190413" cy="1484784"/>
            </a:xfrm>
            <a:prstGeom prst="rect">
              <a:avLst/>
            </a:prstGeom>
            <a:solidFill>
              <a:srgbClr val="245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0" y="0"/>
              <a:ext cx="12190413" cy="1340768"/>
            </a:xfrm>
            <a:prstGeom prst="rect">
              <a:avLst/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0" y="0"/>
              <a:ext cx="12190413" cy="1268760"/>
            </a:xfrm>
            <a:prstGeom prst="rect">
              <a:avLst/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0" y="0"/>
              <a:ext cx="12190413" cy="1196752"/>
            </a:xfrm>
            <a:prstGeom prst="rect">
              <a:avLst/>
            </a:prstGeom>
            <a:solidFill>
              <a:srgbClr val="608D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0" y="6335610"/>
            <a:ext cx="9144000" cy="522390"/>
            <a:chOff x="0" y="6381328"/>
            <a:chExt cx="12190413" cy="52239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0" y="6381328"/>
              <a:ext cx="12190413" cy="476672"/>
            </a:xfrm>
            <a:prstGeom prst="rect">
              <a:avLst/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0" y="6525344"/>
              <a:ext cx="12190413" cy="332656"/>
            </a:xfrm>
            <a:prstGeom prst="rect">
              <a:avLst/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 flipV="1">
              <a:off x="0" y="6597352"/>
              <a:ext cx="12190413" cy="306366"/>
            </a:xfrm>
            <a:prstGeom prst="rect">
              <a:avLst/>
            </a:prstGeom>
            <a:solidFill>
              <a:srgbClr val="608D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0" y="1"/>
            <a:ext cx="1277205" cy="1500415"/>
            <a:chOff x="0" y="0"/>
            <a:chExt cx="1702718" cy="1500415"/>
          </a:xfrm>
        </p:grpSpPr>
        <p:sp>
          <p:nvSpPr>
            <p:cNvPr id="17" name="Диагональная полоса 16"/>
            <p:cNvSpPr/>
            <p:nvPr/>
          </p:nvSpPr>
          <p:spPr>
            <a:xfrm>
              <a:off x="0" y="0"/>
              <a:ext cx="1702718" cy="1268760"/>
            </a:xfrm>
            <a:prstGeom prst="diagStripe">
              <a:avLst>
                <a:gd name="adj" fmla="val 0"/>
              </a:avLst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8" name="Диагональная полоса 17"/>
            <p:cNvSpPr/>
            <p:nvPr/>
          </p:nvSpPr>
          <p:spPr>
            <a:xfrm>
              <a:off x="0" y="0"/>
              <a:ext cx="1342678" cy="1268760"/>
            </a:xfrm>
            <a:prstGeom prst="diagStripe">
              <a:avLst>
                <a:gd name="adj" fmla="val 0"/>
              </a:avLst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9" name="Диагональная полоса 18"/>
            <p:cNvSpPr/>
            <p:nvPr/>
          </p:nvSpPr>
          <p:spPr>
            <a:xfrm>
              <a:off x="0" y="0"/>
              <a:ext cx="1054646" cy="1176886"/>
            </a:xfrm>
            <a:prstGeom prst="diagStripe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20" name="Группа 12"/>
            <p:cNvGrpSpPr/>
            <p:nvPr/>
          </p:nvGrpSpPr>
          <p:grpSpPr>
            <a:xfrm>
              <a:off x="0" y="692696"/>
              <a:ext cx="868680" cy="807719"/>
              <a:chOff x="1696570" y="2914888"/>
              <a:chExt cx="1722118" cy="1676400"/>
            </a:xfrm>
          </p:grpSpPr>
          <p:grpSp>
            <p:nvGrpSpPr>
              <p:cNvPr id="21" name="Группа 8"/>
              <p:cNvGrpSpPr/>
              <p:nvPr/>
            </p:nvGrpSpPr>
            <p:grpSpPr>
              <a:xfrm>
                <a:off x="1696570" y="2914888"/>
                <a:ext cx="1722118" cy="1676400"/>
                <a:chOff x="1696570" y="2914888"/>
                <a:chExt cx="1722118" cy="1676400"/>
              </a:xfrm>
            </p:grpSpPr>
            <p:sp>
              <p:nvSpPr>
                <p:cNvPr id="23" name="Овал 15"/>
                <p:cNvSpPr/>
                <p:nvPr/>
              </p:nvSpPr>
              <p:spPr>
                <a:xfrm>
                  <a:off x="1706880" y="2926080"/>
                  <a:ext cx="1676400" cy="16611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Кольцо 23"/>
                <p:cNvSpPr/>
                <p:nvPr/>
              </p:nvSpPr>
              <p:spPr>
                <a:xfrm>
                  <a:off x="1696570" y="2914888"/>
                  <a:ext cx="1722118" cy="1676400"/>
                </a:xfrm>
                <a:prstGeom prst="donut">
                  <a:avLst>
                    <a:gd name="adj" fmla="val 7100"/>
                  </a:avLst>
                </a:prstGeom>
                <a:solidFill>
                  <a:srgbClr val="24559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2" name="Кольцо 14"/>
              <p:cNvSpPr/>
              <p:nvPr/>
            </p:nvSpPr>
            <p:spPr>
              <a:xfrm>
                <a:off x="1925168" y="3143487"/>
                <a:ext cx="1264920" cy="1219200"/>
              </a:xfrm>
              <a:prstGeom prst="donut">
                <a:avLst>
                  <a:gd name="adj" fmla="val 6010"/>
                </a:avLst>
              </a:prstGeom>
              <a:solidFill>
                <a:srgbClr val="2962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174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5261-1405-4A20-8979-4A9EFAA703E3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D409-1873-4ABD-B488-734E2254D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9144000" cy="1484784"/>
            <a:chOff x="0" y="0"/>
            <a:chExt cx="12190413" cy="148478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0" y="0"/>
              <a:ext cx="12190413" cy="1484784"/>
            </a:xfrm>
            <a:prstGeom prst="rect">
              <a:avLst/>
            </a:prstGeom>
            <a:solidFill>
              <a:srgbClr val="245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0" y="0"/>
              <a:ext cx="12190413" cy="1340768"/>
            </a:xfrm>
            <a:prstGeom prst="rect">
              <a:avLst/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0" y="0"/>
              <a:ext cx="12190413" cy="1268760"/>
            </a:xfrm>
            <a:prstGeom prst="rect">
              <a:avLst/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0" y="0"/>
              <a:ext cx="12190413" cy="1196752"/>
            </a:xfrm>
            <a:prstGeom prst="rect">
              <a:avLst/>
            </a:prstGeom>
            <a:solidFill>
              <a:srgbClr val="608D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0" y="6335610"/>
            <a:ext cx="9144000" cy="522390"/>
            <a:chOff x="0" y="6381328"/>
            <a:chExt cx="12190413" cy="52239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0" y="6381328"/>
              <a:ext cx="12190413" cy="476672"/>
            </a:xfrm>
            <a:prstGeom prst="rect">
              <a:avLst/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0" y="6525344"/>
              <a:ext cx="12190413" cy="332656"/>
            </a:xfrm>
            <a:prstGeom prst="rect">
              <a:avLst/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 flipV="1">
              <a:off x="0" y="6597352"/>
              <a:ext cx="12190413" cy="306366"/>
            </a:xfrm>
            <a:prstGeom prst="rect">
              <a:avLst/>
            </a:prstGeom>
            <a:solidFill>
              <a:srgbClr val="608D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0" y="1"/>
            <a:ext cx="1277205" cy="1500415"/>
            <a:chOff x="0" y="0"/>
            <a:chExt cx="1702718" cy="1500415"/>
          </a:xfrm>
        </p:grpSpPr>
        <p:sp>
          <p:nvSpPr>
            <p:cNvPr id="18" name="Диагональная полоса 17"/>
            <p:cNvSpPr/>
            <p:nvPr/>
          </p:nvSpPr>
          <p:spPr>
            <a:xfrm>
              <a:off x="0" y="0"/>
              <a:ext cx="1702718" cy="1268760"/>
            </a:xfrm>
            <a:prstGeom prst="diagStripe">
              <a:avLst>
                <a:gd name="adj" fmla="val 0"/>
              </a:avLst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9" name="Диагональная полоса 18"/>
            <p:cNvSpPr/>
            <p:nvPr/>
          </p:nvSpPr>
          <p:spPr>
            <a:xfrm>
              <a:off x="0" y="0"/>
              <a:ext cx="1342678" cy="1268760"/>
            </a:xfrm>
            <a:prstGeom prst="diagStripe">
              <a:avLst>
                <a:gd name="adj" fmla="val 0"/>
              </a:avLst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0" name="Диагональная полоса 19"/>
            <p:cNvSpPr/>
            <p:nvPr/>
          </p:nvSpPr>
          <p:spPr>
            <a:xfrm>
              <a:off x="0" y="0"/>
              <a:ext cx="1054646" cy="1176886"/>
            </a:xfrm>
            <a:prstGeom prst="diagStripe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21" name="Группа 12"/>
            <p:cNvGrpSpPr/>
            <p:nvPr/>
          </p:nvGrpSpPr>
          <p:grpSpPr>
            <a:xfrm>
              <a:off x="0" y="692696"/>
              <a:ext cx="868680" cy="807719"/>
              <a:chOff x="1696570" y="2914888"/>
              <a:chExt cx="1722118" cy="1676400"/>
            </a:xfrm>
          </p:grpSpPr>
          <p:grpSp>
            <p:nvGrpSpPr>
              <p:cNvPr id="22" name="Группа 8"/>
              <p:cNvGrpSpPr/>
              <p:nvPr/>
            </p:nvGrpSpPr>
            <p:grpSpPr>
              <a:xfrm>
                <a:off x="1696570" y="2914888"/>
                <a:ext cx="1722118" cy="1676400"/>
                <a:chOff x="1696570" y="2914888"/>
                <a:chExt cx="1722118" cy="1676400"/>
              </a:xfrm>
            </p:grpSpPr>
            <p:sp>
              <p:nvSpPr>
                <p:cNvPr id="24" name="Овал 15"/>
                <p:cNvSpPr/>
                <p:nvPr/>
              </p:nvSpPr>
              <p:spPr>
                <a:xfrm>
                  <a:off x="1706880" y="2926080"/>
                  <a:ext cx="1676400" cy="16611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Кольцо 24"/>
                <p:cNvSpPr/>
                <p:nvPr/>
              </p:nvSpPr>
              <p:spPr>
                <a:xfrm>
                  <a:off x="1696570" y="2914888"/>
                  <a:ext cx="1722118" cy="1676400"/>
                </a:xfrm>
                <a:prstGeom prst="donut">
                  <a:avLst>
                    <a:gd name="adj" fmla="val 7100"/>
                  </a:avLst>
                </a:prstGeom>
                <a:solidFill>
                  <a:srgbClr val="24559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3" name="Кольцо 14"/>
              <p:cNvSpPr/>
              <p:nvPr/>
            </p:nvSpPr>
            <p:spPr>
              <a:xfrm>
                <a:off x="1925168" y="3143487"/>
                <a:ext cx="1264920" cy="1219200"/>
              </a:xfrm>
              <a:prstGeom prst="donut">
                <a:avLst>
                  <a:gd name="adj" fmla="val 6010"/>
                </a:avLst>
              </a:prstGeom>
              <a:solidFill>
                <a:srgbClr val="2962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010" y="1600202"/>
            <a:ext cx="405097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26014" y="1628800"/>
            <a:ext cx="410499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5261-1405-4A20-8979-4A9EFAA703E3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D409-1873-4ABD-B488-734E2254D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20"/>
          <p:cNvGrpSpPr/>
          <p:nvPr/>
        </p:nvGrpSpPr>
        <p:grpSpPr>
          <a:xfrm>
            <a:off x="0" y="6093296"/>
            <a:ext cx="9144000" cy="764704"/>
            <a:chOff x="0" y="6093296"/>
            <a:chExt cx="12190413" cy="764704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0" y="6093296"/>
              <a:ext cx="12190413" cy="764704"/>
            </a:xfrm>
            <a:prstGeom prst="rect">
              <a:avLst/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0" y="6237312"/>
              <a:ext cx="12190413" cy="620688"/>
            </a:xfrm>
            <a:prstGeom prst="rect">
              <a:avLst/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0" y="6381328"/>
              <a:ext cx="12190413" cy="476672"/>
            </a:xfrm>
            <a:prstGeom prst="rect">
              <a:avLst/>
            </a:prstGeom>
            <a:solidFill>
              <a:srgbClr val="608D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075" y="2132856"/>
            <a:ext cx="7772400" cy="1656184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7075" y="3861049"/>
            <a:ext cx="7772400" cy="1500187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>
                <a:solidFill>
                  <a:srgbClr val="060E1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5261-1405-4A20-8979-4A9EFAA703E3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D409-1873-4ABD-B488-734E2254DD6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2" name="Группа 6"/>
          <p:cNvGrpSpPr/>
          <p:nvPr/>
        </p:nvGrpSpPr>
        <p:grpSpPr>
          <a:xfrm>
            <a:off x="0" y="0"/>
            <a:ext cx="9144000" cy="1412776"/>
            <a:chOff x="0" y="0"/>
            <a:chExt cx="12190413" cy="141277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0" y="0"/>
              <a:ext cx="12190413" cy="1412776"/>
            </a:xfrm>
            <a:prstGeom prst="rect">
              <a:avLst/>
            </a:prstGeom>
            <a:solidFill>
              <a:srgbClr val="245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0" y="0"/>
              <a:ext cx="12190413" cy="1268760"/>
            </a:xfrm>
            <a:prstGeom prst="rect">
              <a:avLst/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0" y="0"/>
              <a:ext cx="12190413" cy="980728"/>
            </a:xfrm>
            <a:prstGeom prst="rect">
              <a:avLst/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0" y="0"/>
              <a:ext cx="12190413" cy="692696"/>
            </a:xfrm>
            <a:prstGeom prst="rect">
              <a:avLst/>
            </a:prstGeom>
            <a:solidFill>
              <a:srgbClr val="608D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1"/>
          <p:cNvGrpSpPr/>
          <p:nvPr/>
        </p:nvGrpSpPr>
        <p:grpSpPr>
          <a:xfrm>
            <a:off x="0" y="1"/>
            <a:ext cx="1817335" cy="1500415"/>
            <a:chOff x="0" y="0"/>
            <a:chExt cx="2422798" cy="1500415"/>
          </a:xfrm>
        </p:grpSpPr>
        <p:sp>
          <p:nvSpPr>
            <p:cNvPr id="13" name="Диагональная полоса 12"/>
            <p:cNvSpPr/>
            <p:nvPr/>
          </p:nvSpPr>
          <p:spPr>
            <a:xfrm>
              <a:off x="0" y="0"/>
              <a:ext cx="2422798" cy="1268760"/>
            </a:xfrm>
            <a:prstGeom prst="diagStripe">
              <a:avLst>
                <a:gd name="adj" fmla="val 0"/>
              </a:avLst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4" name="Диагональная полоса 13"/>
            <p:cNvSpPr/>
            <p:nvPr/>
          </p:nvSpPr>
          <p:spPr>
            <a:xfrm>
              <a:off x="0" y="0"/>
              <a:ext cx="1918742" cy="1268760"/>
            </a:xfrm>
            <a:prstGeom prst="diagStripe">
              <a:avLst>
                <a:gd name="adj" fmla="val 0"/>
              </a:avLst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5" name="Диагональная полоса 14"/>
            <p:cNvSpPr/>
            <p:nvPr/>
          </p:nvSpPr>
          <p:spPr>
            <a:xfrm>
              <a:off x="0" y="0"/>
              <a:ext cx="1414686" cy="1176886"/>
            </a:xfrm>
            <a:prstGeom prst="diagStripe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17" name="Группа 15"/>
            <p:cNvGrpSpPr/>
            <p:nvPr/>
          </p:nvGrpSpPr>
          <p:grpSpPr>
            <a:xfrm>
              <a:off x="0" y="692696"/>
              <a:ext cx="868680" cy="807719"/>
              <a:chOff x="1696570" y="2914888"/>
              <a:chExt cx="1722118" cy="1676400"/>
            </a:xfrm>
          </p:grpSpPr>
          <p:grpSp>
            <p:nvGrpSpPr>
              <p:cNvPr id="21" name="Группа 8"/>
              <p:cNvGrpSpPr/>
              <p:nvPr/>
            </p:nvGrpSpPr>
            <p:grpSpPr>
              <a:xfrm>
                <a:off x="1696570" y="2914888"/>
                <a:ext cx="1722118" cy="1676400"/>
                <a:chOff x="1696570" y="2914888"/>
                <a:chExt cx="1722118" cy="1676400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1706880" y="2926080"/>
                  <a:ext cx="1676400" cy="16611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Кольцо 19"/>
                <p:cNvSpPr/>
                <p:nvPr/>
              </p:nvSpPr>
              <p:spPr>
                <a:xfrm>
                  <a:off x="1696570" y="2914888"/>
                  <a:ext cx="1722118" cy="1676400"/>
                </a:xfrm>
                <a:prstGeom prst="donut">
                  <a:avLst>
                    <a:gd name="adj" fmla="val 7100"/>
                  </a:avLst>
                </a:prstGeom>
                <a:solidFill>
                  <a:srgbClr val="24559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8" name="Кольцо 17"/>
              <p:cNvSpPr/>
              <p:nvPr/>
            </p:nvSpPr>
            <p:spPr>
              <a:xfrm>
                <a:off x="1925168" y="3143487"/>
                <a:ext cx="1264920" cy="1219200"/>
              </a:xfrm>
              <a:prstGeom prst="donut">
                <a:avLst>
                  <a:gd name="adj" fmla="val 6010"/>
                </a:avLst>
              </a:prstGeom>
              <a:solidFill>
                <a:srgbClr val="2962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0" y="0"/>
            <a:ext cx="9144000" cy="1484784"/>
            <a:chOff x="0" y="0"/>
            <a:chExt cx="12190413" cy="1484784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0" y="0"/>
              <a:ext cx="12190413" cy="1484784"/>
            </a:xfrm>
            <a:prstGeom prst="rect">
              <a:avLst/>
            </a:prstGeom>
            <a:solidFill>
              <a:srgbClr val="245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0" y="0"/>
              <a:ext cx="12190413" cy="1340768"/>
            </a:xfrm>
            <a:prstGeom prst="rect">
              <a:avLst/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0" y="0"/>
              <a:ext cx="12190413" cy="1268760"/>
            </a:xfrm>
            <a:prstGeom prst="rect">
              <a:avLst/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0" y="0"/>
              <a:ext cx="12190413" cy="1196752"/>
            </a:xfrm>
            <a:prstGeom prst="rect">
              <a:avLst/>
            </a:prstGeom>
            <a:solidFill>
              <a:srgbClr val="608D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0" y="6335610"/>
            <a:ext cx="9144000" cy="522390"/>
            <a:chOff x="0" y="6381328"/>
            <a:chExt cx="12190413" cy="522390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0" y="6381328"/>
              <a:ext cx="12190413" cy="476672"/>
            </a:xfrm>
            <a:prstGeom prst="rect">
              <a:avLst/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0" y="6525344"/>
              <a:ext cx="12190413" cy="332656"/>
            </a:xfrm>
            <a:prstGeom prst="rect">
              <a:avLst/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 flipV="1">
              <a:off x="0" y="6597352"/>
              <a:ext cx="12190413" cy="306366"/>
            </a:xfrm>
            <a:prstGeom prst="rect">
              <a:avLst/>
            </a:prstGeom>
            <a:solidFill>
              <a:srgbClr val="608D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0" y="1"/>
            <a:ext cx="1277205" cy="1500415"/>
            <a:chOff x="0" y="0"/>
            <a:chExt cx="1702718" cy="1500415"/>
          </a:xfrm>
        </p:grpSpPr>
        <p:sp>
          <p:nvSpPr>
            <p:cNvPr id="20" name="Диагональная полоса 19"/>
            <p:cNvSpPr/>
            <p:nvPr/>
          </p:nvSpPr>
          <p:spPr>
            <a:xfrm>
              <a:off x="0" y="0"/>
              <a:ext cx="1702718" cy="1268760"/>
            </a:xfrm>
            <a:prstGeom prst="diagStripe">
              <a:avLst>
                <a:gd name="adj" fmla="val 0"/>
              </a:avLst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1" name="Диагональная полоса 20"/>
            <p:cNvSpPr/>
            <p:nvPr/>
          </p:nvSpPr>
          <p:spPr>
            <a:xfrm>
              <a:off x="0" y="0"/>
              <a:ext cx="1342678" cy="1268760"/>
            </a:xfrm>
            <a:prstGeom prst="diagStripe">
              <a:avLst>
                <a:gd name="adj" fmla="val 0"/>
              </a:avLst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2" name="Диагональная полоса 21"/>
            <p:cNvSpPr/>
            <p:nvPr/>
          </p:nvSpPr>
          <p:spPr>
            <a:xfrm>
              <a:off x="0" y="0"/>
              <a:ext cx="1054646" cy="1176886"/>
            </a:xfrm>
            <a:prstGeom prst="diagStripe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23" name="Группа 12"/>
            <p:cNvGrpSpPr/>
            <p:nvPr/>
          </p:nvGrpSpPr>
          <p:grpSpPr>
            <a:xfrm>
              <a:off x="0" y="692696"/>
              <a:ext cx="868680" cy="807719"/>
              <a:chOff x="1696570" y="2914888"/>
              <a:chExt cx="1722118" cy="1676400"/>
            </a:xfrm>
          </p:grpSpPr>
          <p:grpSp>
            <p:nvGrpSpPr>
              <p:cNvPr id="24" name="Группа 8"/>
              <p:cNvGrpSpPr/>
              <p:nvPr/>
            </p:nvGrpSpPr>
            <p:grpSpPr>
              <a:xfrm>
                <a:off x="1696570" y="2914888"/>
                <a:ext cx="1722118" cy="1676400"/>
                <a:chOff x="1696570" y="2914888"/>
                <a:chExt cx="1722118" cy="1676400"/>
              </a:xfrm>
            </p:grpSpPr>
            <p:sp>
              <p:nvSpPr>
                <p:cNvPr id="26" name="Овал 15"/>
                <p:cNvSpPr/>
                <p:nvPr/>
              </p:nvSpPr>
              <p:spPr>
                <a:xfrm>
                  <a:off x="1706880" y="2926080"/>
                  <a:ext cx="1676400" cy="16611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Кольцо 26"/>
                <p:cNvSpPr/>
                <p:nvPr/>
              </p:nvSpPr>
              <p:spPr>
                <a:xfrm>
                  <a:off x="1696570" y="2914888"/>
                  <a:ext cx="1722118" cy="1676400"/>
                </a:xfrm>
                <a:prstGeom prst="donut">
                  <a:avLst>
                    <a:gd name="adj" fmla="val 7100"/>
                  </a:avLst>
                </a:prstGeom>
                <a:solidFill>
                  <a:srgbClr val="24559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5" name="Кольцо 14"/>
              <p:cNvSpPr/>
              <p:nvPr/>
            </p:nvSpPr>
            <p:spPr>
              <a:xfrm>
                <a:off x="1925168" y="3143487"/>
                <a:ext cx="1264920" cy="1219200"/>
              </a:xfrm>
              <a:prstGeom prst="donut">
                <a:avLst>
                  <a:gd name="adj" fmla="val 6010"/>
                </a:avLst>
              </a:prstGeom>
              <a:solidFill>
                <a:srgbClr val="2962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5261-1405-4A20-8979-4A9EFAA703E3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D409-1873-4ABD-B488-734E2254D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19"/>
          <p:cNvGrpSpPr/>
          <p:nvPr/>
        </p:nvGrpSpPr>
        <p:grpSpPr>
          <a:xfrm>
            <a:off x="0" y="6093296"/>
            <a:ext cx="9144000" cy="764704"/>
            <a:chOff x="0" y="6093296"/>
            <a:chExt cx="12190413" cy="764704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0" y="6093296"/>
              <a:ext cx="12190413" cy="764704"/>
            </a:xfrm>
            <a:prstGeom prst="rect">
              <a:avLst/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0" y="6237312"/>
              <a:ext cx="12190413" cy="620688"/>
            </a:xfrm>
            <a:prstGeom prst="rect">
              <a:avLst/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0" y="6381328"/>
              <a:ext cx="12190413" cy="476672"/>
            </a:xfrm>
            <a:prstGeom prst="rect">
              <a:avLst/>
            </a:prstGeom>
            <a:solidFill>
              <a:srgbClr val="608D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5"/>
          <p:cNvGrpSpPr/>
          <p:nvPr/>
        </p:nvGrpSpPr>
        <p:grpSpPr>
          <a:xfrm>
            <a:off x="0" y="0"/>
            <a:ext cx="9144000" cy="1412776"/>
            <a:chOff x="0" y="0"/>
            <a:chExt cx="12190413" cy="141277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0"/>
              <a:ext cx="12190413" cy="1412776"/>
            </a:xfrm>
            <a:prstGeom prst="rect">
              <a:avLst/>
            </a:prstGeom>
            <a:solidFill>
              <a:srgbClr val="245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0"/>
              <a:ext cx="12190413" cy="1268760"/>
            </a:xfrm>
            <a:prstGeom prst="rect">
              <a:avLst/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0" y="0"/>
              <a:ext cx="12190413" cy="1124744"/>
            </a:xfrm>
            <a:prstGeom prst="rect">
              <a:avLst/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0" y="0"/>
              <a:ext cx="12190413" cy="1052736"/>
            </a:xfrm>
            <a:prstGeom prst="rect">
              <a:avLst/>
            </a:prstGeom>
            <a:solidFill>
              <a:srgbClr val="608D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0"/>
          <p:cNvGrpSpPr/>
          <p:nvPr/>
        </p:nvGrpSpPr>
        <p:grpSpPr>
          <a:xfrm>
            <a:off x="0" y="1"/>
            <a:ext cx="1817335" cy="1500415"/>
            <a:chOff x="0" y="0"/>
            <a:chExt cx="2422798" cy="1500415"/>
          </a:xfrm>
        </p:grpSpPr>
        <p:sp>
          <p:nvSpPr>
            <p:cNvPr id="12" name="Диагональная полоса 11"/>
            <p:cNvSpPr/>
            <p:nvPr/>
          </p:nvSpPr>
          <p:spPr>
            <a:xfrm>
              <a:off x="0" y="0"/>
              <a:ext cx="2422798" cy="1268760"/>
            </a:xfrm>
            <a:prstGeom prst="diagStripe">
              <a:avLst>
                <a:gd name="adj" fmla="val 0"/>
              </a:avLst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" name="Диагональная полоса 12"/>
            <p:cNvSpPr/>
            <p:nvPr/>
          </p:nvSpPr>
          <p:spPr>
            <a:xfrm>
              <a:off x="0" y="0"/>
              <a:ext cx="1918742" cy="1268760"/>
            </a:xfrm>
            <a:prstGeom prst="diagStripe">
              <a:avLst>
                <a:gd name="adj" fmla="val 0"/>
              </a:avLst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4" name="Диагональная полоса 13"/>
            <p:cNvSpPr/>
            <p:nvPr/>
          </p:nvSpPr>
          <p:spPr>
            <a:xfrm>
              <a:off x="0" y="0"/>
              <a:ext cx="1414686" cy="1176886"/>
            </a:xfrm>
            <a:prstGeom prst="diagStripe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16" name="Группа 14"/>
            <p:cNvGrpSpPr/>
            <p:nvPr/>
          </p:nvGrpSpPr>
          <p:grpSpPr>
            <a:xfrm>
              <a:off x="0" y="692696"/>
              <a:ext cx="868680" cy="807719"/>
              <a:chOff x="1696570" y="2914888"/>
              <a:chExt cx="1722118" cy="1676400"/>
            </a:xfrm>
          </p:grpSpPr>
          <p:grpSp>
            <p:nvGrpSpPr>
              <p:cNvPr id="20" name="Группа 8"/>
              <p:cNvGrpSpPr/>
              <p:nvPr/>
            </p:nvGrpSpPr>
            <p:grpSpPr>
              <a:xfrm>
                <a:off x="1696570" y="2914888"/>
                <a:ext cx="1722118" cy="1676400"/>
                <a:chOff x="1696570" y="2914888"/>
                <a:chExt cx="1722118" cy="1676400"/>
              </a:xfrm>
            </p:grpSpPr>
            <p:sp>
              <p:nvSpPr>
                <p:cNvPr id="18" name="Овал 17"/>
                <p:cNvSpPr/>
                <p:nvPr/>
              </p:nvSpPr>
              <p:spPr>
                <a:xfrm>
                  <a:off x="1706880" y="2926080"/>
                  <a:ext cx="1676400" cy="16611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" name="Кольцо 18"/>
                <p:cNvSpPr/>
                <p:nvPr/>
              </p:nvSpPr>
              <p:spPr>
                <a:xfrm>
                  <a:off x="1696570" y="2914888"/>
                  <a:ext cx="1722118" cy="1676400"/>
                </a:xfrm>
                <a:prstGeom prst="donut">
                  <a:avLst>
                    <a:gd name="adj" fmla="val 7100"/>
                  </a:avLst>
                </a:prstGeom>
                <a:solidFill>
                  <a:srgbClr val="24559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7" name="Кольцо 16"/>
              <p:cNvSpPr/>
              <p:nvPr/>
            </p:nvSpPr>
            <p:spPr>
              <a:xfrm>
                <a:off x="1925168" y="3143487"/>
                <a:ext cx="1264920" cy="1219200"/>
              </a:xfrm>
              <a:prstGeom prst="donut">
                <a:avLst>
                  <a:gd name="adj" fmla="val 6010"/>
                </a:avLst>
              </a:prstGeom>
              <a:solidFill>
                <a:srgbClr val="2962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5261-1405-4A20-8979-4A9EFAA703E3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D409-1873-4ABD-B488-734E2254D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" y="0"/>
            <a:ext cx="9143999" cy="6858000"/>
            <a:chOff x="1" y="0"/>
            <a:chExt cx="12190412" cy="6858000"/>
          </a:xfrm>
        </p:grpSpPr>
        <p:sp>
          <p:nvSpPr>
            <p:cNvPr id="6" name="Рамка 5"/>
            <p:cNvSpPr/>
            <p:nvPr/>
          </p:nvSpPr>
          <p:spPr>
            <a:xfrm>
              <a:off x="1" y="0"/>
              <a:ext cx="12190412" cy="6858000"/>
            </a:xfrm>
            <a:prstGeom prst="frame">
              <a:avLst>
                <a:gd name="adj1" fmla="val 4500"/>
              </a:avLst>
            </a:prstGeom>
            <a:solidFill>
              <a:srgbClr val="245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" name="Рамка 6"/>
            <p:cNvSpPr/>
            <p:nvPr/>
          </p:nvSpPr>
          <p:spPr>
            <a:xfrm>
              <a:off x="1" y="0"/>
              <a:ext cx="12190412" cy="6858000"/>
            </a:xfrm>
            <a:prstGeom prst="frame">
              <a:avLst>
                <a:gd name="adj1" fmla="val 3166"/>
              </a:avLst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Рамка 7"/>
            <p:cNvSpPr/>
            <p:nvPr/>
          </p:nvSpPr>
          <p:spPr>
            <a:xfrm>
              <a:off x="1" y="0"/>
              <a:ext cx="12190412" cy="6858000"/>
            </a:xfrm>
            <a:prstGeom prst="frame">
              <a:avLst>
                <a:gd name="adj1" fmla="val 1833"/>
              </a:avLst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8492405" y="6050282"/>
            <a:ext cx="651595" cy="807719"/>
            <a:chOff x="1696570" y="2914888"/>
            <a:chExt cx="1722118" cy="1676400"/>
          </a:xfrm>
        </p:grpSpPr>
        <p:grpSp>
          <p:nvGrpSpPr>
            <p:cNvPr id="10" name="Группа 8"/>
            <p:cNvGrpSpPr/>
            <p:nvPr/>
          </p:nvGrpSpPr>
          <p:grpSpPr>
            <a:xfrm>
              <a:off x="1696570" y="2914888"/>
              <a:ext cx="1722118" cy="1676400"/>
              <a:chOff x="1696570" y="2914888"/>
              <a:chExt cx="1722118" cy="1676400"/>
            </a:xfrm>
          </p:grpSpPr>
          <p:sp>
            <p:nvSpPr>
              <p:cNvPr id="12" name="Овал 11"/>
              <p:cNvSpPr/>
              <p:nvPr/>
            </p:nvSpPr>
            <p:spPr>
              <a:xfrm>
                <a:off x="1706880" y="2926080"/>
                <a:ext cx="1676400" cy="166116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Кольцо 12"/>
              <p:cNvSpPr/>
              <p:nvPr/>
            </p:nvSpPr>
            <p:spPr>
              <a:xfrm>
                <a:off x="1696570" y="2914888"/>
                <a:ext cx="1722118" cy="1676400"/>
              </a:xfrm>
              <a:prstGeom prst="donut">
                <a:avLst>
                  <a:gd name="adj" fmla="val 7100"/>
                </a:avLst>
              </a:prstGeom>
              <a:solidFill>
                <a:srgbClr val="2455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Кольцо 10"/>
            <p:cNvSpPr/>
            <p:nvPr/>
          </p:nvSpPr>
          <p:spPr>
            <a:xfrm>
              <a:off x="1925168" y="3143487"/>
              <a:ext cx="1264920" cy="1219200"/>
            </a:xfrm>
            <a:prstGeom prst="donut">
              <a:avLst>
                <a:gd name="adj" fmla="val 6010"/>
              </a:avLst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5261-1405-4A20-8979-4A9EFAA703E3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D409-1873-4ABD-B488-734E2254D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9144000" cy="1484784"/>
            <a:chOff x="0" y="0"/>
            <a:chExt cx="12190413" cy="148478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0" y="0"/>
              <a:ext cx="12190413" cy="1484784"/>
            </a:xfrm>
            <a:prstGeom prst="rect">
              <a:avLst/>
            </a:prstGeom>
            <a:solidFill>
              <a:srgbClr val="245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0" y="0"/>
              <a:ext cx="12190413" cy="1340768"/>
            </a:xfrm>
            <a:prstGeom prst="rect">
              <a:avLst/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0" y="0"/>
              <a:ext cx="12190413" cy="1268760"/>
            </a:xfrm>
            <a:prstGeom prst="rect">
              <a:avLst/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0" y="0"/>
              <a:ext cx="12190413" cy="1196752"/>
            </a:xfrm>
            <a:prstGeom prst="rect">
              <a:avLst/>
            </a:prstGeom>
            <a:solidFill>
              <a:srgbClr val="608D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0" y="6335610"/>
            <a:ext cx="9144000" cy="522390"/>
            <a:chOff x="0" y="6381328"/>
            <a:chExt cx="12190413" cy="52239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0" y="6381328"/>
              <a:ext cx="12190413" cy="476672"/>
            </a:xfrm>
            <a:prstGeom prst="rect">
              <a:avLst/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0" y="6525344"/>
              <a:ext cx="12190413" cy="332656"/>
            </a:xfrm>
            <a:prstGeom prst="rect">
              <a:avLst/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 flipV="1">
              <a:off x="0" y="6597352"/>
              <a:ext cx="12190413" cy="306366"/>
            </a:xfrm>
            <a:prstGeom prst="rect">
              <a:avLst/>
            </a:prstGeom>
            <a:solidFill>
              <a:srgbClr val="608D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0" y="1"/>
            <a:ext cx="1277205" cy="1500415"/>
            <a:chOff x="0" y="0"/>
            <a:chExt cx="1702718" cy="1500415"/>
          </a:xfrm>
        </p:grpSpPr>
        <p:sp>
          <p:nvSpPr>
            <p:cNvPr id="18" name="Диагональная полоса 17"/>
            <p:cNvSpPr/>
            <p:nvPr/>
          </p:nvSpPr>
          <p:spPr>
            <a:xfrm>
              <a:off x="0" y="0"/>
              <a:ext cx="1702718" cy="1268760"/>
            </a:xfrm>
            <a:prstGeom prst="diagStripe">
              <a:avLst>
                <a:gd name="adj" fmla="val 0"/>
              </a:avLst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9" name="Диагональная полоса 18"/>
            <p:cNvSpPr/>
            <p:nvPr/>
          </p:nvSpPr>
          <p:spPr>
            <a:xfrm>
              <a:off x="0" y="0"/>
              <a:ext cx="1342678" cy="1268760"/>
            </a:xfrm>
            <a:prstGeom prst="diagStripe">
              <a:avLst>
                <a:gd name="adj" fmla="val 0"/>
              </a:avLst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0" name="Диагональная полоса 19"/>
            <p:cNvSpPr/>
            <p:nvPr/>
          </p:nvSpPr>
          <p:spPr>
            <a:xfrm>
              <a:off x="0" y="0"/>
              <a:ext cx="1054646" cy="1176886"/>
            </a:xfrm>
            <a:prstGeom prst="diagStripe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21" name="Группа 12"/>
            <p:cNvGrpSpPr/>
            <p:nvPr/>
          </p:nvGrpSpPr>
          <p:grpSpPr>
            <a:xfrm>
              <a:off x="0" y="692696"/>
              <a:ext cx="868680" cy="807719"/>
              <a:chOff x="1696570" y="2914888"/>
              <a:chExt cx="1722118" cy="1676400"/>
            </a:xfrm>
          </p:grpSpPr>
          <p:grpSp>
            <p:nvGrpSpPr>
              <p:cNvPr id="22" name="Группа 8"/>
              <p:cNvGrpSpPr/>
              <p:nvPr/>
            </p:nvGrpSpPr>
            <p:grpSpPr>
              <a:xfrm>
                <a:off x="1696570" y="2914888"/>
                <a:ext cx="1722118" cy="1676400"/>
                <a:chOff x="1696570" y="2914888"/>
                <a:chExt cx="1722118" cy="1676400"/>
              </a:xfrm>
            </p:grpSpPr>
            <p:sp>
              <p:nvSpPr>
                <p:cNvPr id="24" name="Овал 15"/>
                <p:cNvSpPr/>
                <p:nvPr/>
              </p:nvSpPr>
              <p:spPr>
                <a:xfrm>
                  <a:off x="1706880" y="2926080"/>
                  <a:ext cx="1676400" cy="16611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Кольцо 24"/>
                <p:cNvSpPr/>
                <p:nvPr/>
              </p:nvSpPr>
              <p:spPr>
                <a:xfrm>
                  <a:off x="1696570" y="2914888"/>
                  <a:ext cx="1722118" cy="1676400"/>
                </a:xfrm>
                <a:prstGeom prst="donut">
                  <a:avLst>
                    <a:gd name="adj" fmla="val 7100"/>
                  </a:avLst>
                </a:prstGeom>
                <a:solidFill>
                  <a:srgbClr val="24559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3" name="Кольцо 14"/>
              <p:cNvSpPr/>
              <p:nvPr/>
            </p:nvSpPr>
            <p:spPr>
              <a:xfrm>
                <a:off x="1925168" y="3143487"/>
                <a:ext cx="1264920" cy="1219200"/>
              </a:xfrm>
              <a:prstGeom prst="donut">
                <a:avLst>
                  <a:gd name="adj" fmla="val 6010"/>
                </a:avLst>
              </a:prstGeom>
              <a:solidFill>
                <a:srgbClr val="2962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5261-1405-4A20-8979-4A9EFAA703E3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D409-1873-4ABD-B488-734E2254D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" y="0"/>
            <a:ext cx="9143999" cy="6858000"/>
            <a:chOff x="1" y="0"/>
            <a:chExt cx="12190412" cy="6858000"/>
          </a:xfrm>
        </p:grpSpPr>
        <p:sp>
          <p:nvSpPr>
            <p:cNvPr id="9" name="Рамка 8"/>
            <p:cNvSpPr/>
            <p:nvPr/>
          </p:nvSpPr>
          <p:spPr>
            <a:xfrm>
              <a:off x="1" y="0"/>
              <a:ext cx="12190412" cy="6858000"/>
            </a:xfrm>
            <a:prstGeom prst="frame">
              <a:avLst>
                <a:gd name="adj1" fmla="val 4500"/>
              </a:avLst>
            </a:prstGeom>
            <a:solidFill>
              <a:srgbClr val="245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Рамка 9"/>
            <p:cNvSpPr/>
            <p:nvPr/>
          </p:nvSpPr>
          <p:spPr>
            <a:xfrm>
              <a:off x="1" y="0"/>
              <a:ext cx="12190412" cy="6858000"/>
            </a:xfrm>
            <a:prstGeom prst="frame">
              <a:avLst>
                <a:gd name="adj1" fmla="val 3166"/>
              </a:avLst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Рамка 10"/>
            <p:cNvSpPr/>
            <p:nvPr/>
          </p:nvSpPr>
          <p:spPr>
            <a:xfrm>
              <a:off x="1" y="0"/>
              <a:ext cx="12190412" cy="6858000"/>
            </a:xfrm>
            <a:prstGeom prst="frame">
              <a:avLst>
                <a:gd name="adj1" fmla="val 1833"/>
              </a:avLst>
            </a:prstGeom>
            <a:solidFill>
              <a:srgbClr val="2E6E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8492405" y="6050282"/>
            <a:ext cx="651595" cy="807719"/>
            <a:chOff x="1696570" y="2914888"/>
            <a:chExt cx="1722118" cy="1676400"/>
          </a:xfrm>
        </p:grpSpPr>
        <p:grpSp>
          <p:nvGrpSpPr>
            <p:cNvPr id="13" name="Группа 8"/>
            <p:cNvGrpSpPr/>
            <p:nvPr/>
          </p:nvGrpSpPr>
          <p:grpSpPr>
            <a:xfrm>
              <a:off x="1696570" y="2914888"/>
              <a:ext cx="1722118" cy="1676400"/>
              <a:chOff x="1696570" y="2914888"/>
              <a:chExt cx="1722118" cy="1676400"/>
            </a:xfrm>
          </p:grpSpPr>
          <p:sp>
            <p:nvSpPr>
              <p:cNvPr id="15" name="Овал 14"/>
              <p:cNvSpPr/>
              <p:nvPr/>
            </p:nvSpPr>
            <p:spPr>
              <a:xfrm>
                <a:off x="1706880" y="2926080"/>
                <a:ext cx="1676400" cy="166116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Кольцо 15"/>
              <p:cNvSpPr/>
              <p:nvPr/>
            </p:nvSpPr>
            <p:spPr>
              <a:xfrm>
                <a:off x="1696570" y="2914888"/>
                <a:ext cx="1722118" cy="1676400"/>
              </a:xfrm>
              <a:prstGeom prst="donut">
                <a:avLst>
                  <a:gd name="adj" fmla="val 7100"/>
                </a:avLst>
              </a:prstGeom>
              <a:solidFill>
                <a:srgbClr val="2455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Кольцо 13"/>
            <p:cNvSpPr/>
            <p:nvPr/>
          </p:nvSpPr>
          <p:spPr>
            <a:xfrm>
              <a:off x="1925168" y="3143487"/>
              <a:ext cx="1264920" cy="1219200"/>
            </a:xfrm>
            <a:prstGeom prst="donut">
              <a:avLst>
                <a:gd name="adj" fmla="val 6010"/>
              </a:avLst>
            </a:prstGeom>
            <a:solidFill>
              <a:srgbClr val="296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5261-1405-4A20-8979-4A9EFAA703E3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D409-1873-4ABD-B488-734E2254D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B886D-FBD1-416D-9A8D-1B0F13EEA5A3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5B69F-7E30-425E-85EE-30A6F06AA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50800"/>
          <a:solidFill>
            <a:srgbClr val="001746"/>
          </a:solidFill>
          <a:effectLst/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60E18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60E18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60E1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60E18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60E1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2232248"/>
          </a:xfrm>
        </p:spPr>
        <p:txBody>
          <a:bodyPr>
            <a:noAutofit/>
          </a:bodyPr>
          <a:lstStyle/>
          <a:p>
            <a:r>
              <a:rPr lang="ru-RU" sz="3100" dirty="0" smtClean="0">
                <a:solidFill>
                  <a:srgbClr val="C00000"/>
                </a:solidFill>
                <a:latin typeface="Palatino Linotype" pitchFamily="18" charset="0"/>
                <a:cs typeface="Courier New" pitchFamily="49" charset="0"/>
              </a:rPr>
              <a:t>ФЕДЕРАЛЬНЫЙ ГОСУДАРСТВЕННЫЙ ОБРАЗОВАТЕЛЬНЫЙ СТАНДАРТ ДОШКОЛЬНОГО ОБРАЗОВАНИЯ</a:t>
            </a:r>
            <a:endParaRPr lang="ru-RU" sz="3100" dirty="0">
              <a:solidFill>
                <a:srgbClr val="C00000"/>
              </a:solidFill>
              <a:latin typeface="Palatino Linotype" pitchFamily="18" charset="0"/>
              <a:cs typeface="Courier New" pitchFamily="49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568952" cy="2279104"/>
          </a:xfrm>
        </p:spPr>
        <p:txBody>
          <a:bodyPr>
            <a:noAutofit/>
          </a:bodyPr>
          <a:lstStyle/>
          <a:p>
            <a:r>
              <a:rPr lang="ru-RU" b="1" i="1" dirty="0" smtClean="0">
                <a:latin typeface="Palatino Linotype" pitchFamily="18" charset="0"/>
              </a:rPr>
              <a:t>С 1 января 2014 года введен в действие Федеральный государственный образовательный стандарт дошкольного образования (ФГОС ДО)</a:t>
            </a:r>
            <a:endParaRPr lang="ru-RU" b="1" i="1" dirty="0">
              <a:latin typeface="Palatino Linotype" pitchFamily="18" charset="0"/>
            </a:endParaRPr>
          </a:p>
        </p:txBody>
      </p:sp>
      <p:pic>
        <p:nvPicPr>
          <p:cNvPr id="1026" name="Picture 2" descr="C:\Users\IrinaA\Desktop\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60232" y="260648"/>
            <a:ext cx="1772676" cy="74600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Garamond" pitchFamily="18" charset="0"/>
              </a:rPr>
              <a:t>Какие задачи дошкольного образования решает Стандарт?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784976" cy="4896544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1400" b="1" i="1" dirty="0" smtClean="0">
                <a:latin typeface="Garamond" pitchFamily="18" charset="0"/>
              </a:rPr>
              <a:t>●</a:t>
            </a:r>
            <a:r>
              <a:rPr lang="ru-RU" sz="2000" b="1" i="1" dirty="0" smtClean="0">
                <a:latin typeface="Garamond" pitchFamily="18" charset="0"/>
              </a:rPr>
              <a:t>охраны и укрепления физического и психического здоровья детей, в том числе их эмоционального благополучия;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000" b="1" i="1" dirty="0" smtClean="0">
                <a:latin typeface="Garamond" pitchFamily="18" charset="0"/>
              </a:rPr>
              <a:t>обеспечения равных возможностей для полноценного развития каждого ребёнка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000" b="1" i="1" dirty="0" smtClean="0">
                <a:latin typeface="Garamond" pitchFamily="18" charset="0"/>
              </a:rPr>
              <a:t>создания благоприятных условий развития детей в соответствии с их возрастными  и  индивидуальными  особенностями  и  склонностями,  развития способностей и творческого потенциала каждого ребёнка как субъекта отношений с самим собой, другими детьми, взрослыми и миром;</a:t>
            </a:r>
          </a:p>
          <a:p>
            <a:pPr algn="l">
              <a:buFont typeface="Arial" pitchFamily="34" charset="0"/>
              <a:buChar char="•"/>
            </a:pPr>
            <a:r>
              <a:rPr lang="ru-RU" sz="2000" b="1" i="1" dirty="0" smtClean="0">
                <a:latin typeface="Garamond" pitchFamily="18" charset="0"/>
              </a:rPr>
              <a:t>объединения обучения и воспитания в целостный образовательный процесс на основе духовно-нравственных и </a:t>
            </a:r>
            <a:r>
              <a:rPr lang="ru-RU" sz="2000" b="1" i="1" dirty="0" err="1" smtClean="0">
                <a:latin typeface="Garamond" pitchFamily="18" charset="0"/>
              </a:rPr>
              <a:t>социокультурных</a:t>
            </a:r>
            <a:r>
              <a:rPr lang="ru-RU" sz="2000" b="1" i="1" dirty="0" smtClean="0">
                <a:latin typeface="Garamond" pitchFamily="18" charset="0"/>
              </a:rPr>
              <a:t> ценностей и принятых в обществе правил и норм поведения в интересах человека, семьи, общества;</a:t>
            </a:r>
          </a:p>
          <a:p>
            <a:pPr lvl="0" algn="l">
              <a:buFont typeface="Arial" pitchFamily="34" charset="0"/>
              <a:buChar char="•"/>
            </a:pPr>
            <a:endParaRPr lang="ru-RU" sz="2000" b="1" i="1" dirty="0" smtClean="0">
              <a:latin typeface="Garamond" pitchFamily="18" charset="0"/>
            </a:endParaRPr>
          </a:p>
          <a:p>
            <a:pPr algn="l">
              <a:spcBef>
                <a:spcPts val="0"/>
              </a:spcBef>
            </a:pPr>
            <a:endParaRPr lang="ru-RU" sz="1400" dirty="0"/>
          </a:p>
        </p:txBody>
      </p:sp>
      <p:pic>
        <p:nvPicPr>
          <p:cNvPr id="4" name="Picture 2" descr="C:\Users\IrinaA\Desktop\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20272" y="6039991"/>
            <a:ext cx="1943784" cy="818009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4525963"/>
          </a:xfrm>
        </p:spPr>
        <p:txBody>
          <a:bodyPr>
            <a:noAutofit/>
          </a:bodyPr>
          <a:lstStyle/>
          <a:p>
            <a:pPr lvl="0"/>
            <a:r>
              <a:rPr lang="ru-RU" sz="2000" b="1" i="1" dirty="0" smtClean="0">
                <a:latin typeface="Garamond" pitchFamily="18" charset="0"/>
              </a:rPr>
              <a:t>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формирования предпосылок учебной деятельности;</a:t>
            </a:r>
          </a:p>
          <a:p>
            <a:r>
              <a:rPr lang="ru-RU" sz="2000" b="1" i="1" dirty="0" smtClean="0">
                <a:latin typeface="Garamond" pitchFamily="18" charset="0"/>
              </a:rPr>
              <a:t> формирования </a:t>
            </a:r>
            <a:r>
              <a:rPr lang="ru-RU" sz="2000" b="1" i="1" dirty="0" err="1" smtClean="0">
                <a:latin typeface="Garamond" pitchFamily="18" charset="0"/>
              </a:rPr>
              <a:t>социокультурной</a:t>
            </a:r>
            <a:r>
              <a:rPr lang="ru-RU" sz="2000" b="1" i="1" dirty="0" smtClean="0">
                <a:latin typeface="Garamond" pitchFamily="18" charset="0"/>
              </a:rPr>
              <a:t> среды, соответствующей возрастным, индивидуальным, психологическим и физиологическим особенностям детей;</a:t>
            </a:r>
          </a:p>
          <a:p>
            <a:r>
              <a:rPr lang="ru-RU" sz="2000" b="1" i="1" dirty="0" smtClean="0">
                <a:solidFill>
                  <a:srgbClr val="C00000"/>
                </a:solidFill>
                <a:latin typeface="Garamond" pitchFamily="18" charset="0"/>
              </a:rPr>
              <a:t>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  <a:endParaRPr lang="ru-RU" sz="2000" b="1" i="1" dirty="0">
              <a:solidFill>
                <a:srgbClr val="C00000"/>
              </a:solidFill>
              <a:latin typeface="Garamond" pitchFamily="18" charset="0"/>
            </a:endParaRPr>
          </a:p>
        </p:txBody>
      </p:sp>
      <p:pic>
        <p:nvPicPr>
          <p:cNvPr id="4" name="Picture 2" descr="C:\Users\IrinaA\Desktop\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20272" y="6039991"/>
            <a:ext cx="1943784" cy="81800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352928" cy="155679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Garamond" pitchFamily="18" charset="0"/>
              </a:rPr>
              <a:t>Условия, необходимые для создания социальной   ситуации </a:t>
            </a:r>
            <a:br>
              <a:rPr lang="ru-RU" sz="2800" dirty="0" smtClean="0">
                <a:solidFill>
                  <a:schemeClr val="bg1"/>
                </a:solidFill>
                <a:latin typeface="Garamond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Garamond" pitchFamily="18" charset="0"/>
              </a:rPr>
              <a:t>развития детей</a:t>
            </a:r>
            <a:endParaRPr lang="ru-RU" sz="28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79512" y="1484784"/>
            <a:ext cx="8784976" cy="4968552"/>
          </a:xfrm>
        </p:spPr>
        <p:txBody>
          <a:bodyPr>
            <a:normAutofit fontScale="92500" lnSpcReduction="20000"/>
          </a:bodyPr>
          <a:lstStyle/>
          <a:p>
            <a:pPr lvl="0" algn="l">
              <a:buFont typeface="Arial" pitchFamily="34" charset="0"/>
              <a:buChar char="•"/>
            </a:pPr>
            <a:r>
              <a:rPr lang="ru-RU" b="1" i="1" dirty="0" smtClean="0">
                <a:latin typeface="Garamond" pitchFamily="18" charset="0"/>
              </a:rPr>
              <a:t>обеспечение эмоционального благополучия детей;</a:t>
            </a:r>
          </a:p>
          <a:p>
            <a:pPr algn="l"/>
            <a:r>
              <a:rPr lang="ru-RU" b="1" i="1" smtClean="0">
                <a:latin typeface="Garamond" pitchFamily="18" charset="0"/>
              </a:rPr>
              <a:t>…………. </a:t>
            </a:r>
            <a:endParaRPr lang="ru-RU" b="1" i="1" dirty="0" smtClean="0">
              <a:latin typeface="Garamond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C00000"/>
                </a:solidFill>
                <a:latin typeface="Garamond" pitchFamily="18" charset="0"/>
              </a:rPr>
              <a:t>создание условий для участия родителей (законных представителей) </a:t>
            </a:r>
            <a:r>
              <a:rPr lang="ru-RU" b="1" i="1" dirty="0" smtClean="0">
                <a:solidFill>
                  <a:schemeClr val="tx1"/>
                </a:solidFill>
                <a:latin typeface="Garamond" pitchFamily="18" charset="0"/>
              </a:rPr>
              <a:t>в образовательной деятельности,</a:t>
            </a:r>
          </a:p>
          <a:p>
            <a:pPr algn="just"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C00000"/>
                </a:solidFill>
                <a:latin typeface="Garamond" pitchFamily="18" charset="0"/>
              </a:rPr>
              <a:t>создание возможности обсуждения с родителями вопросов, </a:t>
            </a:r>
            <a:r>
              <a:rPr lang="ru-RU" b="1" i="1" dirty="0" smtClean="0">
                <a:solidFill>
                  <a:schemeClr val="tx1"/>
                </a:solidFill>
                <a:latin typeface="Garamond" pitchFamily="18" charset="0"/>
              </a:rPr>
              <a:t>связанных с реализацией ФГОС ДО,</a:t>
            </a:r>
          </a:p>
          <a:p>
            <a:pPr algn="just"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C00000"/>
                </a:solidFill>
                <a:latin typeface="Garamond" pitchFamily="18" charset="0"/>
              </a:rPr>
              <a:t>взаимодействие с родителями (законными представителями) по вопросам образования ребёнка, непосредственного вовлечения их в образовательную деятельность, в том числе посредством создания образовательных проектов совместно с семьёй на основе выявления потребностей и поддержки образовательных инициатив семьи.</a:t>
            </a:r>
          </a:p>
          <a:p>
            <a:endParaRPr lang="ru-RU" dirty="0"/>
          </a:p>
        </p:txBody>
      </p:sp>
      <p:pic>
        <p:nvPicPr>
          <p:cNvPr id="5" name="Picture 2" descr="C:\Users\IrinaA\Desktop\i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48264" y="6039991"/>
            <a:ext cx="1943784" cy="81800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340768"/>
            <a:ext cx="8784976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 smtClean="0">
                <a:solidFill>
                  <a:srgbClr val="C00000"/>
                </a:solidFill>
              </a:rPr>
              <a:t>•     </a:t>
            </a:r>
            <a:r>
              <a:rPr lang="ru-RU" sz="1900" b="1" i="1" dirty="0" smtClean="0">
                <a:solidFill>
                  <a:srgbClr val="C00000"/>
                </a:solidFill>
                <a:latin typeface="Garamond" pitchFamily="18" charset="0"/>
              </a:rPr>
              <a:t>информировать            родителей            (законных         представителей)</a:t>
            </a:r>
            <a:r>
              <a:rPr lang="ru-RU" sz="1900" b="1" i="1" dirty="0" smtClean="0">
                <a:latin typeface="Garamond" pitchFamily="18" charset="0"/>
              </a:rPr>
              <a:t>  и</a:t>
            </a:r>
          </a:p>
          <a:p>
            <a:r>
              <a:rPr lang="ru-RU" sz="1900" b="1" i="1" dirty="0" smtClean="0">
                <a:latin typeface="Garamond" pitchFamily="18" charset="0"/>
              </a:rPr>
              <a:t>общественность относительно целей  дошкольного образования, общих для всего образовательного пространства РФ, а  также о Программе.</a:t>
            </a:r>
          </a:p>
          <a:p>
            <a:r>
              <a:rPr lang="ru-RU" sz="1900" b="1" i="1" dirty="0" smtClean="0">
                <a:latin typeface="Garamond" pitchFamily="18" charset="0"/>
              </a:rPr>
              <a:t>•      </a:t>
            </a:r>
            <a:r>
              <a:rPr lang="ru-RU" sz="1900" b="1" i="1" dirty="0" smtClean="0">
                <a:solidFill>
                  <a:srgbClr val="C00000"/>
                </a:solidFill>
                <a:latin typeface="Garamond" pitchFamily="18" charset="0"/>
              </a:rPr>
              <a:t>создавать условия для участия родителей (законных представителей) </a:t>
            </a:r>
            <a:r>
              <a:rPr lang="ru-RU" sz="1900" b="1" i="1" dirty="0" smtClean="0">
                <a:latin typeface="Garamond" pitchFamily="18" charset="0"/>
              </a:rPr>
              <a:t>в образовательной деятельности;</a:t>
            </a:r>
          </a:p>
          <a:p>
            <a:r>
              <a:rPr lang="ru-RU" sz="1900" b="1" i="1" dirty="0" smtClean="0">
                <a:latin typeface="Garamond" pitchFamily="18" charset="0"/>
              </a:rPr>
              <a:t>•     </a:t>
            </a:r>
            <a:r>
              <a:rPr lang="ru-RU" sz="1900" b="1" i="1" dirty="0" smtClean="0">
                <a:solidFill>
                  <a:srgbClr val="C00000"/>
                </a:solidFill>
                <a:latin typeface="Garamond" pitchFamily="18" charset="0"/>
              </a:rPr>
              <a:t>поддерживать родителей (законных представителей) </a:t>
            </a:r>
            <a:r>
              <a:rPr lang="ru-RU" sz="1900" b="1" i="1" dirty="0" smtClean="0">
                <a:latin typeface="Garamond" pitchFamily="18" charset="0"/>
              </a:rPr>
              <a:t>в воспитании детей, охране и укреплении их здоровья;</a:t>
            </a:r>
          </a:p>
          <a:p>
            <a:r>
              <a:rPr lang="ru-RU" sz="1900" b="1" i="1" dirty="0" smtClean="0">
                <a:latin typeface="Garamond" pitchFamily="18" charset="0"/>
              </a:rPr>
              <a:t>•  </a:t>
            </a:r>
            <a:r>
              <a:rPr lang="ru-RU" sz="1900" b="1" i="1" dirty="0" smtClean="0">
                <a:solidFill>
                  <a:srgbClr val="C00000"/>
                </a:solidFill>
                <a:latin typeface="Garamond" pitchFamily="18" charset="0"/>
              </a:rPr>
              <a:t>обеспечить        вовлечение        семей       </a:t>
            </a:r>
            <a:r>
              <a:rPr lang="ru-RU" sz="1900" b="1" i="1" dirty="0" smtClean="0">
                <a:latin typeface="Garamond" pitchFamily="18" charset="0"/>
              </a:rPr>
              <a:t>непосредственно  в образовательную деятельность,  в        том    числе        посредством создания образовательных проектов   совместно   с   семьёй   на   основе выявления потребностей и поддержки образовательных инициатив семьи; </a:t>
            </a:r>
          </a:p>
          <a:p>
            <a:r>
              <a:rPr lang="ru-RU" sz="1900" b="1" i="1" dirty="0" smtClean="0">
                <a:latin typeface="Garamond" pitchFamily="18" charset="0"/>
              </a:rPr>
              <a:t>• создавать условия для взрослых по поиску, использованию материалов, обеспечивающих реализацию Программы, в том числе в информационной среде, а также </a:t>
            </a:r>
            <a:r>
              <a:rPr lang="ru-RU" sz="1900" b="1" i="1" dirty="0" smtClean="0">
                <a:solidFill>
                  <a:srgbClr val="C00000"/>
                </a:solidFill>
                <a:latin typeface="Garamond" pitchFamily="18" charset="0"/>
              </a:rPr>
              <a:t>для обсуждения с родителями (законными представителями) детей вопросов, связанных с реализацией Программы.</a:t>
            </a:r>
            <a:endParaRPr lang="ru-RU" sz="1900" b="1" i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Garamond" pitchFamily="18" charset="0"/>
              </a:rPr>
              <a:t/>
            </a:r>
            <a:br>
              <a:rPr lang="ru-RU" sz="3600" dirty="0" smtClean="0">
                <a:solidFill>
                  <a:schemeClr val="bg1"/>
                </a:solidFill>
                <a:latin typeface="Garamond" pitchFamily="18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Garamond" pitchFamily="18" charset="0"/>
              </a:rPr>
              <a:t>В соответствии с ФГОС ДО </a:t>
            </a:r>
            <a:br>
              <a:rPr lang="ru-RU" sz="3600" dirty="0" smtClean="0">
                <a:solidFill>
                  <a:schemeClr val="bg1"/>
                </a:solidFill>
                <a:latin typeface="Garamond" pitchFamily="18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Garamond" pitchFamily="18" charset="0"/>
              </a:rPr>
              <a:t>Организация обязана: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Users\IrinaA\Desktop\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20272" y="6039991"/>
            <a:ext cx="1943784" cy="81800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412776"/>
            <a:ext cx="871296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900" b="1" i="1" dirty="0" smtClean="0">
                <a:solidFill>
                  <a:srgbClr val="C00000"/>
                </a:solidFill>
                <a:latin typeface="Garamond" pitchFamily="18" charset="0"/>
              </a:rPr>
              <a:t>- родители </a:t>
            </a:r>
            <a:r>
              <a:rPr lang="ru-RU" sz="2900" b="1" i="1" dirty="0">
                <a:solidFill>
                  <a:srgbClr val="C00000"/>
                </a:solidFill>
                <a:latin typeface="Garamond" pitchFamily="18" charset="0"/>
              </a:rPr>
              <a:t>должны участвовать в реализации программы, </a:t>
            </a:r>
            <a:r>
              <a:rPr lang="ru-RU" sz="2900" b="1" i="1" dirty="0">
                <a:latin typeface="Garamond" pitchFamily="18" charset="0"/>
              </a:rPr>
              <a:t>в создании условий для полноценного и своевременного развития ребенка в дошкольном возрасте, чтобы не упустить важнейший период в развитии его личности. </a:t>
            </a:r>
            <a:endParaRPr lang="ru-RU" sz="2900" b="1" i="1" dirty="0" smtClean="0">
              <a:latin typeface="Garamond" pitchFamily="18" charset="0"/>
            </a:endParaRPr>
          </a:p>
          <a:p>
            <a:r>
              <a:rPr lang="ru-RU" sz="2900" b="1" i="1" dirty="0" smtClean="0">
                <a:solidFill>
                  <a:srgbClr val="C00000"/>
                </a:solidFill>
                <a:latin typeface="Garamond" pitchFamily="18" charset="0"/>
              </a:rPr>
              <a:t>- родители </a:t>
            </a:r>
            <a:r>
              <a:rPr lang="ru-RU" sz="2900" b="1" i="1" dirty="0">
                <a:solidFill>
                  <a:srgbClr val="C00000"/>
                </a:solidFill>
                <a:latin typeface="Garamond" pitchFamily="18" charset="0"/>
              </a:rPr>
              <a:t>должны быть активными участниками образовательного процесса, участниками всех проектов, </a:t>
            </a:r>
            <a:r>
              <a:rPr lang="ru-RU" sz="2900" b="1" i="1" dirty="0">
                <a:latin typeface="Garamond" pitchFamily="18" charset="0"/>
              </a:rPr>
              <a:t>независимо от того, какая деятельность в них доминирует, </a:t>
            </a:r>
            <a:r>
              <a:rPr lang="ru-RU" sz="2900" b="1" i="1" dirty="0">
                <a:solidFill>
                  <a:srgbClr val="C00000"/>
                </a:solidFill>
                <a:latin typeface="Garamond" pitchFamily="18" charset="0"/>
              </a:rPr>
              <a:t>а не просто сторонними наблюдателями.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800" dirty="0" smtClean="0">
                <a:solidFill>
                  <a:schemeClr val="bg1"/>
                </a:solidFill>
                <a:latin typeface="Garamond" pitchFamily="18" charset="0"/>
              </a:rPr>
              <a:t>ФГОС ориентирует на взаимодействие с родителями:</a:t>
            </a:r>
            <a:endParaRPr lang="ru-RU" sz="3800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IrinaA\Desktop\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20272" y="6039991"/>
            <a:ext cx="1943784" cy="81800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Garamond" pitchFamily="18" charset="0"/>
                <a:cs typeface="Times New Roman" pitchFamily="18" charset="0"/>
              </a:rPr>
              <a:t>Как определяются требования </a:t>
            </a:r>
            <a:b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Garamond" pitchFamily="18" charset="0"/>
                <a:cs typeface="Times New Roman" pitchFamily="18" charset="0"/>
              </a:rPr>
            </a:b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Garamond" pitchFamily="18" charset="0"/>
                <a:cs typeface="Times New Roman" pitchFamily="18" charset="0"/>
              </a:rPr>
              <a:t>к результату?</a:t>
            </a:r>
            <a:r>
              <a:rPr lang="ru-RU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sz="1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latin typeface="Garamond" pitchFamily="18" charset="0"/>
                <a:cs typeface="Times New Roman" pitchFamily="18" charset="0"/>
              </a:rPr>
              <a:t>Любой стандарт   предполагает какой- то результат,  то есть если вводится стандарт, то предполагается, что этот стандарт что- то изменит в системе воспитания и мы получим тот или иной планируемый результат. </a:t>
            </a:r>
          </a:p>
          <a:p>
            <a:pPr algn="ctr">
              <a:buNone/>
            </a:pPr>
            <a:r>
              <a:rPr lang="ru-RU" sz="3000" b="1" i="1" dirty="0" smtClean="0">
                <a:latin typeface="Garamond" pitchFamily="18" charset="0"/>
                <a:cs typeface="Times New Roman" pitchFamily="18" charset="0"/>
              </a:rPr>
              <a:t>Так вот таким результатом, подчеркивают</a:t>
            </a:r>
          </a:p>
          <a:p>
            <a:pPr algn="ctr">
              <a:buNone/>
            </a:pPr>
            <a:r>
              <a:rPr lang="ru-RU" sz="3000" b="1" i="1" dirty="0" smtClean="0">
                <a:latin typeface="Garamond" pitchFamily="18" charset="0"/>
                <a:cs typeface="Times New Roman" pitchFamily="18" charset="0"/>
              </a:rPr>
              <a:t>разработчики,  должна стать  </a:t>
            </a:r>
          </a:p>
          <a:p>
            <a:pPr algn="ctr">
              <a:buNone/>
            </a:pPr>
            <a:r>
              <a:rPr lang="ru-RU" sz="3000" b="1" i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социализация детей.</a:t>
            </a:r>
            <a:r>
              <a:rPr lang="ru-RU" sz="2400" b="1" i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Не образовательный результат</a:t>
            </a:r>
            <a:r>
              <a:rPr lang="ru-RU" sz="2400" b="1" i="1" dirty="0" smtClean="0">
                <a:latin typeface="Garamond" pitchFamily="18" charset="0"/>
                <a:cs typeface="Times New Roman" pitchFamily="18" charset="0"/>
              </a:rPr>
              <a:t>, а именно формирование у</a:t>
            </a:r>
          </a:p>
          <a:p>
            <a:pPr>
              <a:buNone/>
            </a:pPr>
            <a:r>
              <a:rPr lang="ru-RU" sz="2400" b="1" i="1" dirty="0" smtClean="0">
                <a:latin typeface="Garamond" pitchFamily="18" charset="0"/>
                <a:cs typeface="Times New Roman" pitchFamily="18" charset="0"/>
              </a:rPr>
              <a:t>ребенка жизненно важных  базовых ценностей культуры мира.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1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352928" cy="134076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Требования Стандарта к результатам освоения Программы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(целевые ориентиры)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484784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i="1" dirty="0" smtClean="0">
                <a:latin typeface="Garamond" pitchFamily="18" charset="0"/>
              </a:rPr>
              <a:t>инициативность и самостоятельность в разных видах деятельности;</a:t>
            </a:r>
          </a:p>
          <a:p>
            <a:r>
              <a:rPr lang="ru-RU" b="1" i="1" dirty="0" smtClean="0">
                <a:latin typeface="Garamond" pitchFamily="18" charset="0"/>
              </a:rPr>
              <a:t>•         способность выбирать себе род занятий;</a:t>
            </a:r>
          </a:p>
          <a:p>
            <a:r>
              <a:rPr lang="ru-RU" b="1" i="1" dirty="0" smtClean="0">
                <a:latin typeface="Garamond" pitchFamily="18" charset="0"/>
              </a:rPr>
              <a:t>•         уверенность в своих силах, открыт внешнему миру, положительно относится к себе и к другим;</a:t>
            </a:r>
          </a:p>
          <a:p>
            <a:r>
              <a:rPr lang="ru-RU" b="1" i="1" dirty="0" smtClean="0">
                <a:latin typeface="Garamond" pitchFamily="18" charset="0"/>
              </a:rPr>
              <a:t>•         обладание чувством собственного достоинства;</a:t>
            </a:r>
          </a:p>
          <a:p>
            <a:r>
              <a:rPr lang="ru-RU" b="1" i="1" dirty="0" smtClean="0">
                <a:latin typeface="Garamond" pitchFamily="18" charset="0"/>
              </a:rPr>
              <a:t>•         взаимодействие со сверстниками и взрослыми;</a:t>
            </a:r>
          </a:p>
          <a:p>
            <a:r>
              <a:rPr lang="ru-RU" b="1" i="1" dirty="0" smtClean="0">
                <a:latin typeface="Garamond" pitchFamily="18" charset="0"/>
              </a:rPr>
              <a:t>•         проявление в различных видах деятельности воображения, фантазии, творчества;</a:t>
            </a:r>
          </a:p>
          <a:p>
            <a:r>
              <a:rPr lang="ru-RU" b="1" i="1" dirty="0" smtClean="0">
                <a:latin typeface="Garamond" pitchFamily="18" charset="0"/>
              </a:rPr>
              <a:t>•         подчинение разным правилам и социальным нормам;</a:t>
            </a:r>
          </a:p>
          <a:p>
            <a:r>
              <a:rPr lang="ru-RU" b="1" i="1" dirty="0" smtClean="0">
                <a:latin typeface="Garamond" pitchFamily="18" charset="0"/>
              </a:rPr>
              <a:t>•         проявление творческих способностей;</a:t>
            </a:r>
          </a:p>
          <a:p>
            <a:r>
              <a:rPr lang="ru-RU" b="1" i="1" dirty="0" smtClean="0">
                <a:latin typeface="Garamond" pitchFamily="18" charset="0"/>
              </a:rPr>
              <a:t>•         способность  контролировать  свои  движения  (уровень  развития</a:t>
            </a:r>
          </a:p>
          <a:p>
            <a:r>
              <a:rPr lang="ru-RU" b="1" i="1" dirty="0" smtClean="0">
                <a:latin typeface="Garamond" pitchFamily="18" charset="0"/>
              </a:rPr>
              <a:t>крупной  и мелкой моторики);</a:t>
            </a:r>
          </a:p>
          <a:p>
            <a:r>
              <a:rPr lang="ru-RU" b="1" i="1" dirty="0" smtClean="0">
                <a:latin typeface="Garamond" pitchFamily="18" charset="0"/>
              </a:rPr>
              <a:t>•         способность к волевым усилиям;</a:t>
            </a:r>
          </a:p>
          <a:p>
            <a:r>
              <a:rPr lang="ru-RU" b="1" i="1" dirty="0" smtClean="0">
                <a:latin typeface="Garamond" pitchFamily="18" charset="0"/>
              </a:rPr>
              <a:t>•         проявление любознательности;</a:t>
            </a:r>
          </a:p>
          <a:p>
            <a:r>
              <a:rPr lang="ru-RU" b="1" i="1" dirty="0" smtClean="0">
                <a:latin typeface="Garamond" pitchFamily="18" charset="0"/>
              </a:rPr>
              <a:t>•         склонность к наблюдению, экспериментированию;</a:t>
            </a:r>
          </a:p>
          <a:p>
            <a:r>
              <a:rPr lang="ru-RU" b="1" i="1" dirty="0" smtClean="0">
                <a:latin typeface="Garamond" pitchFamily="18" charset="0"/>
              </a:rPr>
              <a:t>•         способность к принятию собственных решений.</a:t>
            </a:r>
            <a:endParaRPr lang="ru-RU" b="1" i="1" dirty="0">
              <a:latin typeface="Garamond" pitchFamily="18" charset="0"/>
            </a:endParaRPr>
          </a:p>
        </p:txBody>
      </p:sp>
      <p:pic>
        <p:nvPicPr>
          <p:cNvPr id="4" name="Picture 2" descr="C:\Users\IrinaA\Desktop\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20272" y="6039991"/>
            <a:ext cx="1943784" cy="81800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0362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67544" y="1412776"/>
            <a:ext cx="3970784" cy="485740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Garamond" pitchFamily="18" charset="0"/>
              </a:rPr>
              <a:t>Важно, </a:t>
            </a:r>
            <a:r>
              <a:rPr lang="ru-RU" sz="3200" b="1" dirty="0" smtClean="0">
                <a:latin typeface="Garamond" pitchFamily="18" charset="0"/>
              </a:rPr>
              <a:t>чтобы у ребенка к окончанию подготовительной группы в детском саду были сформированы волевая и мотивационная готовность к школе.</a:t>
            </a:r>
            <a:endParaRPr lang="ru-RU" sz="3200" b="1" dirty="0">
              <a:latin typeface="Garamond" pitchFamily="18" charset="0"/>
            </a:endParaRPr>
          </a:p>
        </p:txBody>
      </p:sp>
      <p:pic>
        <p:nvPicPr>
          <p:cNvPr id="1026" name="Picture 2" descr="C:\Users\fenix\Desktop\b5468a0b155ef74bd561fbba4792157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99992" y="2132856"/>
            <a:ext cx="4402137" cy="3301603"/>
          </a:xfrm>
          <a:prstGeom prst="rect">
            <a:avLst/>
          </a:prstGeom>
          <a:noFill/>
        </p:spPr>
      </p:pic>
      <p:pic>
        <p:nvPicPr>
          <p:cNvPr id="6" name="Picture 2" descr="C:\Users\IrinaA\Desktop\i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20272" y="5877272"/>
            <a:ext cx="1943784" cy="81800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0"/>
            <a:ext cx="8208912" cy="1656184"/>
          </a:xfrm>
        </p:spPr>
        <p:txBody>
          <a:bodyPr>
            <a:noAutofit/>
          </a:bodyPr>
          <a:lstStyle/>
          <a:p>
            <a:r>
              <a:rPr lang="ru-RU" sz="2700" dirty="0" smtClean="0">
                <a:solidFill>
                  <a:schemeClr val="bg1"/>
                </a:solidFill>
                <a:latin typeface="Garamond" pitchFamily="18" charset="0"/>
                <a:cs typeface="Vrinda" pitchFamily="34" charset="0"/>
              </a:rPr>
              <a:t>Что такое Федеральный государственный образовательный стандарт дошкольного образования?</a:t>
            </a:r>
            <a:endParaRPr lang="ru-RU" sz="2700" dirty="0">
              <a:solidFill>
                <a:schemeClr val="bg1"/>
              </a:solidFill>
              <a:latin typeface="Garamond" pitchFamily="18" charset="0"/>
              <a:cs typeface="Vrinda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59025" y="1628800"/>
            <a:ext cx="8461447" cy="4320481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latin typeface="Garamond" pitchFamily="18" charset="0"/>
              </a:rPr>
              <a:t>Федеральный государственный образовательный стандарт дошкольного образования (ФГОС ДО) устанавливается в Российской Федерации в соответствии с пунктом 6 части 1 статьи 6 Федерального закона от 29 декабря 2012 г. N 273-ФЗ "Об образовании в Российской Федерации" и представляет собой "</a:t>
            </a:r>
            <a:r>
              <a:rPr lang="ru-RU" b="1" i="1" u="sng" dirty="0" smtClean="0">
                <a:latin typeface="Garamond" pitchFamily="18" charset="0"/>
              </a:rPr>
              <a:t>совокупность требований, обязательных при реализации основных образовательных программ дошкольного образования (ООП ДО)"</a:t>
            </a:r>
            <a:endParaRPr lang="ru-RU" b="1" i="1" u="sng" dirty="0">
              <a:latin typeface="Garamond" pitchFamily="18" charset="0"/>
            </a:endParaRPr>
          </a:p>
        </p:txBody>
      </p:sp>
      <p:pic>
        <p:nvPicPr>
          <p:cNvPr id="2050" name="Picture 2" descr="C:\Users\IrinaA\Desktop\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20272" y="6039991"/>
            <a:ext cx="1943784" cy="81800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Garamond" pitchFamily="18" charset="0"/>
              </a:rPr>
              <a:t>С чем связано введение ФГОС ДО?</a:t>
            </a:r>
            <a:endParaRPr lang="ru-RU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844824"/>
            <a:ext cx="8784976" cy="4320480"/>
          </a:xfrm>
        </p:spPr>
        <p:txBody>
          <a:bodyPr>
            <a:noAutofit/>
          </a:bodyPr>
          <a:lstStyle/>
          <a:p>
            <a:r>
              <a:rPr lang="ru-RU" sz="3000" b="1" i="1" dirty="0" smtClean="0">
                <a:latin typeface="Garamond" pitchFamily="18" charset="0"/>
              </a:rPr>
              <a:t>Введение ФГОС связано с тем, что настала необходимость стандартизации содержания дошкольного образования, для того чтобы, обеспечить каждому ребенку равные стартовые возможности для успешного обучения в школе. Однако стандартизация дошкольного образования не предусматривает предъявления жестких требований к детям дошкольного возраста, не рассматривает их в жестких «стандартных» рамках.</a:t>
            </a:r>
            <a:endParaRPr lang="ru-RU" sz="3000" b="1" i="1" dirty="0">
              <a:latin typeface="Garamond" pitchFamily="18" charset="0"/>
            </a:endParaRPr>
          </a:p>
        </p:txBody>
      </p:sp>
      <p:pic>
        <p:nvPicPr>
          <p:cNvPr id="4" name="Picture 2" descr="C:\Users\IrinaA\Desktop\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20272" y="6039991"/>
            <a:ext cx="1943784" cy="81800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2400" cy="108012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Garamond" pitchFamily="18" charset="0"/>
              </a:rPr>
              <a:t>Для кого написан ФГОС? </a:t>
            </a:r>
            <a:endParaRPr lang="ru-RU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352928" cy="4320479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latin typeface="Garamond" pitchFamily="18" charset="0"/>
              </a:rPr>
              <a:t>ФГОС написан для всех участников образовательного процесса (педагогов, воспитанников, </a:t>
            </a:r>
            <a:r>
              <a:rPr lang="ru-RU" sz="4000" b="1" i="1" dirty="0" smtClean="0">
                <a:solidFill>
                  <a:srgbClr val="C00000"/>
                </a:solidFill>
                <a:latin typeface="Garamond" pitchFamily="18" charset="0"/>
              </a:rPr>
              <a:t>их родителей (законных представителей)</a:t>
            </a:r>
            <a:r>
              <a:rPr lang="ru-RU" sz="4000" b="1" i="1" dirty="0" smtClean="0">
                <a:latin typeface="Garamond" pitchFamily="18" charset="0"/>
              </a:rPr>
              <a:t>, социальных партнеров, общественности)</a:t>
            </a:r>
            <a:endParaRPr lang="ru-RU" sz="4000" b="1" i="1" dirty="0">
              <a:latin typeface="Garamond" pitchFamily="18" charset="0"/>
            </a:endParaRPr>
          </a:p>
        </p:txBody>
      </p:sp>
      <p:pic>
        <p:nvPicPr>
          <p:cNvPr id="4" name="Picture 2" descr="C:\Users\IrinaA\Desktop\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20272" y="6039991"/>
            <a:ext cx="1943784" cy="81800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88424" cy="11521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Garamond" pitchFamily="18" charset="0"/>
              </a:rPr>
              <a:t>Направлен  на  достижение следующих  целей:</a:t>
            </a:r>
            <a:endParaRPr lang="ru-RU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484784"/>
            <a:ext cx="8784976" cy="4464495"/>
          </a:xfrm>
        </p:spPr>
        <p:txBody>
          <a:bodyPr>
            <a:normAutofit lnSpcReduction="10000"/>
          </a:bodyPr>
          <a:lstStyle/>
          <a:p>
            <a:pPr algn="l"/>
            <a:r>
              <a:rPr lang="ru-RU" b="1" i="1" dirty="0" smtClean="0">
                <a:latin typeface="Garamond" pitchFamily="18" charset="0"/>
              </a:rPr>
              <a:t>-    повышение социального статуса дошкольного образования;</a:t>
            </a:r>
          </a:p>
          <a:p>
            <a:pPr algn="l"/>
            <a:r>
              <a:rPr lang="ru-RU" b="1" i="1" dirty="0" smtClean="0">
                <a:latin typeface="Garamond" pitchFamily="18" charset="0"/>
              </a:rPr>
              <a:t>-    обеспечение государством равенства возможностей для каждого ребенка в получении качественного дошкольного образования;</a:t>
            </a:r>
          </a:p>
          <a:p>
            <a:pPr algn="l"/>
            <a:r>
              <a:rPr lang="ru-RU" b="1" i="1" dirty="0" smtClean="0">
                <a:latin typeface="Garamond" pitchFamily="18" charset="0"/>
              </a:rPr>
              <a:t>- обеспечение государственных гарантий уровня и качества дошкольного образования;</a:t>
            </a:r>
          </a:p>
          <a:p>
            <a:pPr algn="l"/>
            <a:r>
              <a:rPr lang="ru-RU" b="1" i="1" dirty="0" smtClean="0">
                <a:latin typeface="Garamond" pitchFamily="18" charset="0"/>
              </a:rPr>
              <a:t>-    сохранение единства образовательного пространства Российской Федерации относительно уровня дошкольного образования.</a:t>
            </a:r>
            <a:endParaRPr lang="ru-RU" b="1" i="1" dirty="0">
              <a:latin typeface="Garamond" pitchFamily="18" charset="0"/>
            </a:endParaRPr>
          </a:p>
        </p:txBody>
      </p:sp>
      <p:pic>
        <p:nvPicPr>
          <p:cNvPr id="4" name="Picture 2" descr="C:\Users\IrinaA\Desktop\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20272" y="6039991"/>
            <a:ext cx="1943784" cy="81800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Garamond" pitchFamily="18" charset="0"/>
              </a:rPr>
              <a:t>Отличительная особенность Стандарта?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556792"/>
            <a:ext cx="8568952" cy="439248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Garamond" pitchFamily="18" charset="0"/>
              </a:rPr>
              <a:t>Впервые в истории дошкольное детство стало особым самоценным уровнем образования, ставящий главной целью формирование успешной личности. </a:t>
            </a:r>
          </a:p>
          <a:p>
            <a:r>
              <a:rPr lang="ru-RU" b="1" i="1" dirty="0" smtClean="0">
                <a:latin typeface="Garamond" pitchFamily="18" charset="0"/>
              </a:rPr>
              <a:t>Ключевая установка стандарта - </a:t>
            </a:r>
            <a:r>
              <a:rPr lang="ru-RU" b="1" i="1" u="sng" dirty="0" smtClean="0">
                <a:solidFill>
                  <a:srgbClr val="FF0000"/>
                </a:solidFill>
                <a:latin typeface="Garamond" pitchFamily="18" charset="0"/>
              </a:rPr>
              <a:t>поддержка разнообразия детства через создание условий социальной ситуации содействия взрослых и детей ради развития способностей каждого ребенка</a:t>
            </a:r>
          </a:p>
          <a:p>
            <a:endParaRPr lang="ru-RU" dirty="0"/>
          </a:p>
        </p:txBody>
      </p:sp>
      <p:pic>
        <p:nvPicPr>
          <p:cNvPr id="4" name="Picture 2" descr="C:\Users\IrinaA\Desktop\i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20272" y="5733256"/>
            <a:ext cx="1943784" cy="81800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020272" y="5733256"/>
            <a:ext cx="194421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3" y="620688"/>
            <a:ext cx="8280921" cy="1584176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ru-RU" sz="2000" dirty="0" smtClean="0">
                <a:latin typeface="Garamond" pitchFamily="18" charset="0"/>
              </a:rPr>
              <a:t/>
            </a:r>
            <a:br>
              <a:rPr lang="ru-RU" sz="2000" dirty="0" smtClean="0">
                <a:latin typeface="Garamond" pitchFamily="18" charset="0"/>
              </a:rPr>
            </a:br>
            <a:r>
              <a:rPr lang="ru-RU" sz="2000" dirty="0" smtClean="0">
                <a:latin typeface="Garamond" pitchFamily="18" charset="0"/>
              </a:rPr>
              <a:t/>
            </a:r>
            <a:br>
              <a:rPr lang="ru-RU" sz="2000" dirty="0" smtClean="0">
                <a:latin typeface="Garamond" pitchFamily="18" charset="0"/>
              </a:rPr>
            </a:br>
            <a:r>
              <a:rPr lang="ru-RU" sz="2000" dirty="0" smtClean="0">
                <a:latin typeface="Garamond" pitchFamily="18" charset="0"/>
              </a:rPr>
              <a:t/>
            </a:r>
            <a:br>
              <a:rPr lang="ru-RU" sz="2000" dirty="0" smtClean="0">
                <a:latin typeface="Garamond" pitchFamily="18" charset="0"/>
              </a:rPr>
            </a:br>
            <a:r>
              <a:rPr lang="ru-RU" sz="2000" dirty="0" smtClean="0">
                <a:latin typeface="Garamond" pitchFamily="18" charset="0"/>
              </a:rPr>
              <a:t/>
            </a:r>
            <a:br>
              <a:rPr lang="ru-RU" sz="2000" dirty="0" smtClean="0">
                <a:latin typeface="Garamond" pitchFamily="18" charset="0"/>
              </a:rPr>
            </a:br>
            <a:r>
              <a:rPr lang="ru-RU" sz="2000" dirty="0" smtClean="0">
                <a:latin typeface="Garamond" pitchFamily="18" charset="0"/>
              </a:rPr>
              <a:t/>
            </a:r>
            <a:br>
              <a:rPr lang="ru-RU" sz="2000" dirty="0" smtClean="0">
                <a:latin typeface="Garamond" pitchFamily="18" charset="0"/>
              </a:rPr>
            </a:br>
            <a:r>
              <a:rPr lang="ru-RU" sz="2000" dirty="0" smtClean="0">
                <a:latin typeface="Garamond" pitchFamily="18" charset="0"/>
              </a:rPr>
              <a:t/>
            </a:r>
            <a:br>
              <a:rPr lang="ru-RU" sz="2000" dirty="0" smtClean="0">
                <a:latin typeface="Garamond" pitchFamily="18" charset="0"/>
              </a:rPr>
            </a:br>
            <a:r>
              <a:rPr lang="ru-RU" sz="2000" dirty="0" smtClean="0">
                <a:latin typeface="Garamond" pitchFamily="18" charset="0"/>
              </a:rPr>
              <a:t/>
            </a:r>
            <a:br>
              <a:rPr lang="ru-RU" sz="2000" dirty="0" smtClean="0">
                <a:latin typeface="Garamond" pitchFamily="18" charset="0"/>
              </a:rPr>
            </a:br>
            <a:r>
              <a:rPr lang="ru-RU" sz="2000" dirty="0" smtClean="0">
                <a:latin typeface="Garamond" pitchFamily="18" charset="0"/>
              </a:rPr>
              <a:t/>
            </a:r>
            <a:br>
              <a:rPr lang="ru-RU" sz="2000" dirty="0" smtClean="0">
                <a:latin typeface="Garamond" pitchFamily="18" charset="0"/>
              </a:rPr>
            </a:br>
            <a:r>
              <a:rPr lang="ru-RU" sz="2000" dirty="0" smtClean="0">
                <a:latin typeface="Garamond" pitchFamily="18" charset="0"/>
              </a:rPr>
              <a:t/>
            </a:r>
            <a:br>
              <a:rPr lang="ru-RU" sz="2000" dirty="0" smtClean="0">
                <a:latin typeface="Garamond" pitchFamily="18" charset="0"/>
              </a:rPr>
            </a:br>
            <a:r>
              <a:rPr lang="ru-RU" sz="2000" dirty="0" smtClean="0">
                <a:latin typeface="Garamond" pitchFamily="18" charset="0"/>
              </a:rPr>
              <a:t/>
            </a:r>
            <a:br>
              <a:rPr lang="ru-RU" sz="2000" dirty="0" smtClean="0">
                <a:latin typeface="Garamond" pitchFamily="18" charset="0"/>
              </a:rPr>
            </a:br>
            <a:r>
              <a:rPr lang="ru-RU" sz="2000" dirty="0" smtClean="0">
                <a:latin typeface="Garamond" pitchFamily="18" charset="0"/>
              </a:rPr>
              <a:t/>
            </a:r>
            <a:br>
              <a:rPr lang="ru-RU" sz="2000" dirty="0" smtClean="0">
                <a:latin typeface="Garamond" pitchFamily="18" charset="0"/>
              </a:rPr>
            </a:br>
            <a:r>
              <a:rPr lang="ru-RU" sz="2000" dirty="0" smtClean="0">
                <a:latin typeface="Garamond" pitchFamily="18" charset="0"/>
              </a:rPr>
              <a:t/>
            </a:r>
            <a:br>
              <a:rPr lang="ru-RU" sz="2000" dirty="0" smtClean="0">
                <a:latin typeface="Garamond" pitchFamily="18" charset="0"/>
              </a:rPr>
            </a:br>
            <a:r>
              <a:rPr lang="ru-RU" sz="2000" dirty="0" smtClean="0">
                <a:latin typeface="Garamond" pitchFamily="18" charset="0"/>
              </a:rPr>
              <a:t>  *</a:t>
            </a:r>
            <a:r>
              <a:rPr lang="ru-RU" sz="2600" i="1" dirty="0" smtClean="0">
                <a:latin typeface="Garamond" pitchFamily="18" charset="0"/>
              </a:rPr>
              <a:t>Освоение образовательных программ дошкольного образования не сопровождается проведением промежуточных аттестаций и итоговой аттестации обучающихся. </a:t>
            </a:r>
            <a:br>
              <a:rPr lang="ru-RU" sz="2600" i="1" dirty="0" smtClean="0">
                <a:latin typeface="Garamond" pitchFamily="18" charset="0"/>
              </a:rPr>
            </a:br>
            <a:r>
              <a:rPr lang="ru-RU" sz="2600" i="1" dirty="0" smtClean="0">
                <a:latin typeface="Garamond" pitchFamily="18" charset="0"/>
              </a:rPr>
              <a:t>  </a:t>
            </a:r>
            <a:br>
              <a:rPr lang="ru-RU" sz="2600" i="1" dirty="0" smtClean="0">
                <a:latin typeface="Garamond" pitchFamily="18" charset="0"/>
              </a:rPr>
            </a:br>
            <a:r>
              <a:rPr lang="ru-RU" sz="2600" i="1" dirty="0" smtClean="0">
                <a:latin typeface="Garamond" pitchFamily="18" charset="0"/>
              </a:rPr>
              <a:t>*Новый документ ставит во главу угла индивидуальный подход к ребенку через игру, где происходит сохранение </a:t>
            </a:r>
            <a:r>
              <a:rPr lang="ru-RU" sz="2600" i="1" dirty="0" err="1" smtClean="0">
                <a:latin typeface="Garamond" pitchFamily="18" charset="0"/>
              </a:rPr>
              <a:t>самоценности</a:t>
            </a:r>
            <a:r>
              <a:rPr lang="ru-RU" sz="2600" i="1" dirty="0" smtClean="0">
                <a:latin typeface="Garamond" pitchFamily="18" charset="0"/>
              </a:rPr>
              <a:t> дошкольного детства и сохраняется сама природа дошкольника. </a:t>
            </a:r>
            <a:br>
              <a:rPr lang="ru-RU" sz="2600" i="1" dirty="0" smtClean="0">
                <a:latin typeface="Garamond" pitchFamily="18" charset="0"/>
              </a:rPr>
            </a:br>
            <a:r>
              <a:rPr lang="ru-RU" sz="2600" i="1" dirty="0" smtClean="0">
                <a:latin typeface="Garamond" pitchFamily="18" charset="0"/>
              </a:rPr>
              <a:t>  </a:t>
            </a:r>
            <a:br>
              <a:rPr lang="ru-RU" sz="2600" i="1" dirty="0" smtClean="0">
                <a:latin typeface="Garamond" pitchFamily="18" charset="0"/>
              </a:rPr>
            </a:br>
            <a:r>
              <a:rPr lang="ru-RU" sz="2600" i="1" dirty="0" smtClean="0">
                <a:latin typeface="Garamond" pitchFamily="18" charset="0"/>
              </a:rPr>
              <a:t>*Ведущими видами детской деятельности станут: игровая, коммуникативная, двигательная, познавательно-исследовательская, продуктивная и др.</a:t>
            </a:r>
            <a:r>
              <a:rPr lang="ru-RU" sz="2000" dirty="0" smtClean="0">
                <a:latin typeface="Garamond" pitchFamily="18" charset="0"/>
              </a:rPr>
              <a:t/>
            </a:r>
            <a:br>
              <a:rPr lang="ru-RU" sz="2000" dirty="0" smtClean="0">
                <a:latin typeface="Garamond" pitchFamily="18" charset="0"/>
              </a:rPr>
            </a:br>
            <a:endParaRPr lang="ru-RU" sz="2000" dirty="0">
              <a:latin typeface="Garamond" pitchFamily="18" charset="0"/>
            </a:endParaRPr>
          </a:p>
        </p:txBody>
      </p:sp>
      <p:pic>
        <p:nvPicPr>
          <p:cNvPr id="3" name="Picture 2" descr="C:\Users\IrinaA\Desktop\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16216" y="5733256"/>
            <a:ext cx="1817119" cy="76470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9675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Garamond" pitchFamily="18" charset="0"/>
              </a:rPr>
              <a:t>Основные принципы ФГОС ДО:</a:t>
            </a:r>
            <a:endParaRPr lang="ru-RU" sz="40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03920" cy="432048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2800" b="1" i="1" dirty="0" smtClean="0">
                <a:latin typeface="Garamond" pitchFamily="18" charset="0"/>
              </a:rPr>
              <a:t>поддержка разнообразия детства; </a:t>
            </a:r>
          </a:p>
          <a:p>
            <a:pPr marL="514350" indent="-514350">
              <a:buNone/>
            </a:pPr>
            <a:r>
              <a:rPr lang="ru-RU" sz="2800" b="1" i="1" dirty="0" smtClean="0">
                <a:latin typeface="Garamond" pitchFamily="18" charset="0"/>
              </a:rPr>
              <a:t>2) </a:t>
            </a:r>
            <a:r>
              <a:rPr lang="ru-RU" sz="2800" b="1" i="1" dirty="0" smtClean="0">
                <a:solidFill>
                  <a:srgbClr val="C00000"/>
                </a:solidFill>
                <a:latin typeface="Garamond" pitchFamily="18" charset="0"/>
              </a:rPr>
              <a:t>личностно-развивающий и гуманистический характер взаимодействия взрослых (родителей (законных представителей)</a:t>
            </a:r>
            <a:r>
              <a:rPr lang="ru-RU" sz="2800" b="1" i="1" dirty="0" smtClean="0">
                <a:solidFill>
                  <a:schemeClr val="tx1"/>
                </a:solidFill>
                <a:latin typeface="Garamond" pitchFamily="18" charset="0"/>
              </a:rPr>
              <a:t>, </a:t>
            </a:r>
            <a:r>
              <a:rPr lang="ru-RU" sz="2800" b="1" i="1" dirty="0" smtClean="0">
                <a:latin typeface="Garamond" pitchFamily="18" charset="0"/>
              </a:rPr>
              <a:t>педагогических и иных работников Организации) и детей;</a:t>
            </a:r>
          </a:p>
          <a:p>
            <a:pPr marL="514350" indent="-514350">
              <a:buNone/>
            </a:pPr>
            <a:r>
              <a:rPr lang="ru-RU" sz="2800" dirty="0" smtClean="0"/>
              <a:t>……………...</a:t>
            </a:r>
          </a:p>
          <a:p>
            <a:pPr>
              <a:buNone/>
            </a:pPr>
            <a:r>
              <a:rPr lang="ru-RU" sz="2800" b="1" i="1" dirty="0" smtClean="0">
                <a:latin typeface="Garamond" pitchFamily="18" charset="0"/>
              </a:rPr>
              <a:t>5) </a:t>
            </a:r>
            <a:r>
              <a:rPr lang="ru-RU" sz="2800" b="1" i="1" dirty="0" smtClean="0">
                <a:solidFill>
                  <a:srgbClr val="C00000"/>
                </a:solidFill>
                <a:latin typeface="Garamond" pitchFamily="18" charset="0"/>
              </a:rPr>
              <a:t>сотрудничество Организации с семьёй;</a:t>
            </a:r>
          </a:p>
          <a:p>
            <a:pPr>
              <a:buNone/>
            </a:pPr>
            <a:r>
              <a:rPr lang="ru-RU" sz="2800" dirty="0" smtClean="0"/>
              <a:t>……………...</a:t>
            </a:r>
          </a:p>
          <a:p>
            <a:pPr>
              <a:buNone/>
            </a:pPr>
            <a:endParaRPr lang="ru-RU" sz="2600" b="1" i="1" dirty="0" smtClean="0">
              <a:solidFill>
                <a:srgbClr val="C0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828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Garamond" pitchFamily="18" charset="0"/>
              </a:rPr>
              <a:t> Стандарт является основой для: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ru-RU" b="1" i="1" dirty="0" smtClean="0">
                <a:latin typeface="Garamond" pitchFamily="18" charset="0"/>
              </a:rPr>
              <a:t>разработки Программы;</a:t>
            </a:r>
          </a:p>
          <a:p>
            <a:pPr marL="514350" indent="-514350">
              <a:buNone/>
            </a:pPr>
            <a:r>
              <a:rPr lang="ru-RU" dirty="0" smtClean="0"/>
              <a:t>………………</a:t>
            </a:r>
          </a:p>
          <a:p>
            <a:pPr>
              <a:buNone/>
            </a:pPr>
            <a:r>
              <a:rPr lang="ru-RU" b="1" i="1" dirty="0" smtClean="0">
                <a:latin typeface="Garamond" pitchFamily="18" charset="0"/>
              </a:rPr>
              <a:t>6) </a:t>
            </a:r>
            <a:r>
              <a:rPr lang="ru-RU" b="1" i="1" dirty="0" smtClean="0">
                <a:solidFill>
                  <a:srgbClr val="C00000"/>
                </a:solidFill>
                <a:latin typeface="Garamond" pitchFamily="18" charset="0"/>
              </a:rPr>
              <a:t>оказания помощи родителям (законным представителям)</a:t>
            </a:r>
            <a:r>
              <a:rPr lang="ru-RU" b="1" i="1" dirty="0" smtClean="0">
                <a:latin typeface="Garamond" pitchFamily="18" charset="0"/>
              </a:rPr>
              <a:t> в воспитании детей, охране и укреплении их физического и психического здоровья, в развитии индивидуальных способностей и необходимой коррекции нарушений их развития.</a:t>
            </a:r>
          </a:p>
          <a:p>
            <a:pPr>
              <a:buNone/>
            </a:pPr>
            <a:r>
              <a:rPr lang="ru-RU" b="1" i="1" dirty="0" smtClean="0">
                <a:latin typeface="Garamond" pitchFamily="18" charset="0"/>
              </a:rPr>
              <a:t>…………….</a:t>
            </a:r>
            <a:endParaRPr lang="ru-RU" b="1" i="1" dirty="0">
              <a:latin typeface="Garamond" pitchFamily="18" charset="0"/>
            </a:endParaRPr>
          </a:p>
        </p:txBody>
      </p:sp>
      <p:pic>
        <p:nvPicPr>
          <p:cNvPr id="4" name="Picture 2" descr="C:\Users\IrinaA\Desktop\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20272" y="6039991"/>
            <a:ext cx="1943784" cy="81800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вседневный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Повседневный2</Template>
  <TotalTime>574</TotalTime>
  <Words>998</Words>
  <Application>Microsoft Office PowerPoint</Application>
  <PresentationFormat>Экран (4:3)</PresentationFormat>
  <Paragraphs>75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Повседневный2</vt:lpstr>
      <vt:lpstr>ФЕДЕРАЛЬНЫЙ ГОСУДАРСТВЕННЫЙ ОБРАЗОВАТЕЛЬНЫЙ СТАНДАРТ ДОШКОЛЬНОГО ОБРАЗОВАНИЯ</vt:lpstr>
      <vt:lpstr>Что такое Федеральный государственный образовательный стандарт дошкольного образования?</vt:lpstr>
      <vt:lpstr>С чем связано введение ФГОС ДО?</vt:lpstr>
      <vt:lpstr>Для кого написан ФГОС? </vt:lpstr>
      <vt:lpstr>Направлен  на  достижение следующих  целей:</vt:lpstr>
      <vt:lpstr>Отличительная особенность Стандарта?  </vt:lpstr>
      <vt:lpstr>              *Освоение образовательных программ дошкольного образования не сопровождается проведением промежуточных аттестаций и итоговой аттестации обучающихся.     *Новый документ ставит во главу угла индивидуальный подход к ребенку через игру, где происходит сохранение самоценности дошкольного детства и сохраняется сама природа дошкольника.     *Ведущими видами детской деятельности станут: игровая, коммуникативная, двигательная, познавательно-исследовательская, продуктивная и др. </vt:lpstr>
      <vt:lpstr>Основные принципы ФГОС ДО:</vt:lpstr>
      <vt:lpstr> Стандарт является основой для:  </vt:lpstr>
      <vt:lpstr>Какие задачи дошкольного образования решает Стандарт?</vt:lpstr>
      <vt:lpstr>Слайд 11</vt:lpstr>
      <vt:lpstr>Условия, необходимые для создания социальной   ситуации  развития детей</vt:lpstr>
      <vt:lpstr> В соответствии с ФГОС ДО  Организация обязана: </vt:lpstr>
      <vt:lpstr>ФГОС ориентирует на взаимодействие с родителями:</vt:lpstr>
      <vt:lpstr>Как определяются требования  к результату? </vt:lpstr>
      <vt:lpstr>Требования Стандарта к результатам освоения Программы (целевые ориентиры)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ГОСУДАРСТВЕННЫЙ ОБРАЗОВАТЕЛЬНЫЙ СТАНДАРТ ДОШКОЛЬНОГО ОБРАЗОВАНИЯ</dc:title>
  <dc:creator>Irina A</dc:creator>
  <cp:lastModifiedBy>IrinaA</cp:lastModifiedBy>
  <cp:revision>56</cp:revision>
  <dcterms:created xsi:type="dcterms:W3CDTF">2017-09-25T16:55:38Z</dcterms:created>
  <dcterms:modified xsi:type="dcterms:W3CDTF">2017-09-29T06:33:41Z</dcterms:modified>
</cp:coreProperties>
</file>