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2" r:id="rId4"/>
    <p:sldId id="266" r:id="rId5"/>
    <p:sldId id="260" r:id="rId6"/>
    <p:sldId id="261" r:id="rId7"/>
    <p:sldId id="268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D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505199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5D1DB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Физкультурно</a:t>
            </a:r>
            <a:r>
              <a:rPr lang="ru-RU" b="1" dirty="0" smtClean="0">
                <a:solidFill>
                  <a:srgbClr val="5D1DB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ru-RU" b="1" dirty="0" err="1" smtClean="0">
                <a:solidFill>
                  <a:srgbClr val="5D1DB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валеологическое</a:t>
            </a:r>
            <a:r>
              <a:rPr lang="ru-RU" b="1" dirty="0" smtClean="0">
                <a:solidFill>
                  <a:srgbClr val="5D1DB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мероприятие с педагогами </a:t>
            </a:r>
            <a:br>
              <a:rPr lang="ru-RU" b="1" dirty="0" smtClean="0">
                <a:solidFill>
                  <a:srgbClr val="5D1DB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dirty="0" smtClean="0">
                <a:solidFill>
                  <a:srgbClr val="5D1DB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dirty="0" smtClean="0">
                <a:solidFill>
                  <a:srgbClr val="5D1DB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dirty="0" smtClean="0">
                <a:solidFill>
                  <a:srgbClr val="5D1DB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«Мы голосуем за здоровый образ жизни!»</a:t>
            </a:r>
            <a:endParaRPr lang="ru-RU" b="1" dirty="0">
              <a:solidFill>
                <a:srgbClr val="5D1DB3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4724400"/>
            <a:ext cx="6400800" cy="1752600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Подготовил: физ.инструктор </a:t>
            </a:r>
          </a:p>
          <a:p>
            <a:pPr algn="r"/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Крестовникова О. А.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sz="6000" b="1" dirty="0" smtClean="0">
                <a:solidFill>
                  <a:srgbClr val="5D1DB3"/>
                </a:solidFill>
              </a:rPr>
              <a:t>ВАЛЕОЛОГИЯ </a:t>
            </a:r>
          </a:p>
          <a:p>
            <a:pPr algn="ctr">
              <a:buNone/>
            </a:pPr>
            <a:endParaRPr lang="ru-RU" sz="6000" dirty="0" smtClean="0">
              <a:solidFill>
                <a:srgbClr val="5D1DB3"/>
              </a:solidFill>
            </a:endParaRPr>
          </a:p>
          <a:p>
            <a:pPr algn="ctr">
              <a:buNone/>
            </a:pPr>
            <a:r>
              <a:rPr lang="ru-RU" sz="6000" i="1" dirty="0" err="1" smtClean="0">
                <a:solidFill>
                  <a:srgbClr val="5D1DB3"/>
                </a:solidFill>
              </a:rPr>
              <a:t>valeo</a:t>
            </a:r>
            <a:r>
              <a:rPr lang="ru-RU" sz="6000" i="1" dirty="0" smtClean="0">
                <a:solidFill>
                  <a:srgbClr val="5D1DB3"/>
                </a:solidFill>
              </a:rPr>
              <a:t> </a:t>
            </a:r>
            <a:r>
              <a:rPr lang="ru-RU" sz="6000" i="1" dirty="0" smtClean="0">
                <a:solidFill>
                  <a:srgbClr val="5D1DB3"/>
                </a:solidFill>
              </a:rPr>
              <a:t>– быть здоровым греч.</a:t>
            </a:r>
          </a:p>
          <a:p>
            <a:pPr>
              <a:buNone/>
            </a:pPr>
            <a:r>
              <a:rPr lang="ru-RU" sz="6000" dirty="0" smtClean="0">
                <a:solidFill>
                  <a:srgbClr val="5D1DB3"/>
                </a:solidFill>
              </a:rPr>
              <a:t> </a:t>
            </a:r>
            <a:r>
              <a:rPr lang="ru-RU" sz="6000" i="1" dirty="0" err="1" smtClean="0">
                <a:solidFill>
                  <a:srgbClr val="5D1DB3"/>
                </a:solidFill>
              </a:rPr>
              <a:t>logos</a:t>
            </a:r>
            <a:r>
              <a:rPr lang="ru-RU" sz="6000" i="1" dirty="0" smtClean="0">
                <a:solidFill>
                  <a:srgbClr val="5D1DB3"/>
                </a:solidFill>
              </a:rPr>
              <a:t> – наука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Рисунок 3" descr="a071ac0b2e0bf513d62621604f59f44f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3810000"/>
            <a:ext cx="2672209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7030A0"/>
                </a:solidFill>
              </a:rPr>
              <a:t>Уровни здоровья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24200" y="152400"/>
            <a:ext cx="2971800" cy="2895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Психическое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34000" y="3733800"/>
            <a:ext cx="2971800" cy="2895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Духовное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66800" y="3810000"/>
            <a:ext cx="2895600" cy="2895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Физическое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" name="Рисунок 11" descr="m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685800"/>
            <a:ext cx="1676400" cy="1676400"/>
          </a:xfrm>
          <a:prstGeom prst="rect">
            <a:avLst/>
          </a:prstGeom>
        </p:spPr>
      </p:pic>
      <p:pic>
        <p:nvPicPr>
          <p:cNvPr id="13" name="Рисунок 12" descr="375921435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114800"/>
            <a:ext cx="2057400" cy="2057400"/>
          </a:xfrm>
          <a:prstGeom prst="rect">
            <a:avLst/>
          </a:prstGeom>
        </p:spPr>
      </p:pic>
      <p:sp>
        <p:nvSpPr>
          <p:cNvPr id="14" name="Овал 13"/>
          <p:cNvSpPr/>
          <p:nvPr/>
        </p:nvSpPr>
        <p:spPr>
          <a:xfrm>
            <a:off x="3200400" y="2362200"/>
            <a:ext cx="2895600" cy="2819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Здоровье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" name="Рисунок 14" descr="zelenoe-yabloko-kartinki-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5400" y="4114800"/>
            <a:ext cx="2070608" cy="2133600"/>
          </a:xfrm>
          <a:prstGeom prst="rect">
            <a:avLst/>
          </a:prstGeom>
        </p:spPr>
      </p:pic>
      <p:pic>
        <p:nvPicPr>
          <p:cNvPr id="16" name="Рисунок 15" descr="galochk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9000" y="20574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 marL="0" algn="r">
              <a:buNone/>
            </a:pPr>
            <a:r>
              <a:rPr lang="ru-RU" b="1" dirty="0" smtClean="0">
                <a:solidFill>
                  <a:srgbClr val="5D1DB3"/>
                </a:solidFill>
              </a:rPr>
              <a:t>Еще Гиппократ, живший в древней Греции, сказал следующее: </a:t>
            </a:r>
            <a:endParaRPr lang="ru-RU" b="1" dirty="0" smtClean="0">
              <a:solidFill>
                <a:srgbClr val="5D1DB3"/>
              </a:solidFill>
            </a:endParaRPr>
          </a:p>
          <a:p>
            <a:pPr marL="0" algn="r">
              <a:buNone/>
            </a:pPr>
            <a:r>
              <a:rPr lang="ru-RU" b="1" dirty="0" smtClean="0">
                <a:solidFill>
                  <a:srgbClr val="5D1DB3"/>
                </a:solidFill>
              </a:rPr>
              <a:t>«</a:t>
            </a:r>
            <a:r>
              <a:rPr lang="ru-RU" b="1" dirty="0" smtClean="0">
                <a:solidFill>
                  <a:srgbClr val="5D1DB3"/>
                </a:solidFill>
              </a:rPr>
              <a:t>Зачастую, отец болезни неизвестен, но мать ее это пища. Болезнь чаще всего к человеку приходит через рот и уходит от него тем же путем</a:t>
            </a:r>
            <a:r>
              <a:rPr lang="ru-RU" b="1" dirty="0" smtClean="0">
                <a:solidFill>
                  <a:srgbClr val="5D1DB3"/>
                </a:solidFill>
              </a:rPr>
              <a:t>».</a:t>
            </a:r>
          </a:p>
          <a:p>
            <a:pPr marL="0" algn="ctr">
              <a:buNone/>
            </a:pPr>
            <a:endParaRPr lang="ru-RU" b="1" dirty="0" smtClean="0">
              <a:solidFill>
                <a:srgbClr val="5D1DB3"/>
              </a:solidFill>
            </a:endParaRPr>
          </a:p>
          <a:p>
            <a:pPr marL="0"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«Я ем, чтобы жить, а некоторые живут, чтобы есть», – слова древнегреческого философа Сократа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algn="r">
              <a:buNone/>
            </a:pPr>
            <a:endParaRPr lang="ru-RU" b="1" dirty="0" smtClean="0">
              <a:solidFill>
                <a:srgbClr val="5D1DB3"/>
              </a:solidFill>
            </a:endParaRPr>
          </a:p>
          <a:p>
            <a:pPr marL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Встав из-за стола голодным – вы наелись; если вы встаете наевшись – вы переели; если встаете переевши – вы отравились. Антон Павлович Чехов;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4000" b="1" dirty="0" smtClean="0">
                <a:solidFill>
                  <a:srgbClr val="5D1DB3"/>
                </a:solidFill>
              </a:rPr>
              <a:t>ПОСЛОВИЦЫ</a:t>
            </a:r>
            <a:r>
              <a:rPr lang="ru-RU" sz="5300" b="1" dirty="0" smtClean="0">
                <a:solidFill>
                  <a:srgbClr val="5D1DB3"/>
                </a:solidFill>
              </a:rPr>
              <a:t/>
            </a:r>
            <a:br>
              <a:rPr lang="ru-RU" sz="5300" b="1" dirty="0" smtClean="0">
                <a:solidFill>
                  <a:srgbClr val="5D1DB3"/>
                </a:solidFill>
              </a:rPr>
            </a:br>
            <a:endParaRPr lang="ru-RU" sz="5300" b="1" dirty="0">
              <a:solidFill>
                <a:srgbClr val="5D1DB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Если много съешь, то и мёд горьким покажется. </a:t>
            </a:r>
          </a:p>
          <a:p>
            <a:pPr marL="0" algn="ctr">
              <a:spcBef>
                <a:spcPts val="0"/>
              </a:spcBef>
              <a:buNone/>
            </a:pPr>
            <a:endParaRPr lang="ru-RU" sz="2800" dirty="0" smtClean="0"/>
          </a:p>
          <a:p>
            <a:pPr marL="0" algn="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92D050"/>
                </a:solidFill>
              </a:rPr>
              <a:t>Завтрак съешь сам, обедом поделись с другом, а ужин отдай врагу</a:t>
            </a:r>
            <a:r>
              <a:rPr lang="ru-RU" sz="2800" b="1" dirty="0" smtClean="0">
                <a:solidFill>
                  <a:srgbClr val="92D050"/>
                </a:solidFill>
              </a:rPr>
              <a:t>. </a:t>
            </a:r>
          </a:p>
          <a:p>
            <a:pPr marL="0" algn="ctr">
              <a:spcBef>
                <a:spcPts val="0"/>
              </a:spcBef>
              <a:buNone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Как </a:t>
            </a:r>
            <a:r>
              <a:rPr lang="ru-RU" sz="2800" b="1" dirty="0" smtClean="0">
                <a:solidFill>
                  <a:srgbClr val="FF0000"/>
                </a:solidFill>
              </a:rPr>
              <a:t>жуешь, так и живешь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</a:p>
          <a:p>
            <a:pPr marL="0" algn="ctr">
              <a:spcBef>
                <a:spcPts val="0"/>
              </a:spcBef>
              <a:buNone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0" algn="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B0F0"/>
                </a:solidFill>
              </a:rPr>
              <a:t>Не </a:t>
            </a:r>
            <a:r>
              <a:rPr lang="ru-RU" sz="2800" b="1" dirty="0" smtClean="0">
                <a:solidFill>
                  <a:srgbClr val="00B0F0"/>
                </a:solidFill>
              </a:rPr>
              <a:t>все в рот, что око видит</a:t>
            </a:r>
            <a:r>
              <a:rPr lang="ru-RU" sz="2800" b="1" dirty="0" smtClean="0">
                <a:solidFill>
                  <a:srgbClr val="00B0F0"/>
                </a:solidFill>
              </a:rPr>
              <a:t>. </a:t>
            </a:r>
          </a:p>
          <a:p>
            <a:pPr marL="0" algn="ctr">
              <a:spcBef>
                <a:spcPts val="0"/>
              </a:spcBef>
              <a:buNone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Нет </a:t>
            </a:r>
            <a:r>
              <a:rPr lang="ru-RU" sz="2800" b="1" dirty="0" smtClean="0">
                <a:solidFill>
                  <a:srgbClr val="7030A0"/>
                </a:solidFill>
              </a:rPr>
              <a:t>плохих продуктов – есть плохие повара</a:t>
            </a:r>
            <a:r>
              <a:rPr lang="ru-RU" sz="2800" b="1" dirty="0" smtClean="0">
                <a:solidFill>
                  <a:srgbClr val="7030A0"/>
                </a:solidFill>
              </a:rPr>
              <a:t>.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marL="0" algn="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Нет </a:t>
            </a:r>
            <a:r>
              <a:rPr lang="ru-RU" sz="2800" b="1" dirty="0" smtClean="0">
                <a:solidFill>
                  <a:srgbClr val="C00000"/>
                </a:solidFill>
              </a:rPr>
              <a:t>ничего хуже остывшей еды, кроме еды разогретой.</a:t>
            </a:r>
          </a:p>
          <a:p>
            <a:pPr marL="0" algn="r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Потребность в </a:t>
            </a:r>
            <a:r>
              <a:rPr lang="ru-RU" sz="3200" b="1" dirty="0" smtClean="0">
                <a:solidFill>
                  <a:srgbClr val="7030A0"/>
                </a:solidFill>
              </a:rPr>
              <a:t>движении или физическая </a:t>
            </a:r>
            <a:r>
              <a:rPr lang="ru-RU" sz="3200" b="1" dirty="0" smtClean="0">
                <a:solidFill>
                  <a:srgbClr val="7030A0"/>
                </a:solidFill>
              </a:rPr>
              <a:t>активность – как образ </a:t>
            </a:r>
            <a:r>
              <a:rPr lang="ru-RU" sz="3200" b="1" dirty="0" smtClean="0">
                <a:solidFill>
                  <a:srgbClr val="7030A0"/>
                </a:solidFill>
              </a:rPr>
              <a:t>жизни!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02163"/>
          </a:xfrm>
        </p:spPr>
        <p:txBody>
          <a:bodyPr>
            <a:normAutofit fontScale="77500" lnSpcReduction="20000"/>
          </a:bodyPr>
          <a:lstStyle/>
          <a:p>
            <a:pPr marL="0">
              <a:buNone/>
            </a:pPr>
            <a:r>
              <a:rPr lang="ru-RU" dirty="0" smtClean="0"/>
              <a:t>	Источник </a:t>
            </a:r>
            <a:r>
              <a:rPr lang="ru-RU" dirty="0" smtClean="0"/>
              <a:t>развития и укрепления ресурсов здоровья человека состоит в систематической активности в течении всей жизни, а не медицина, которая, как сказал академик Н.М. Амосов:</a:t>
            </a:r>
          </a:p>
          <a:p>
            <a:pPr marL="0">
              <a:buNone/>
            </a:pPr>
            <a:r>
              <a:rPr lang="ru-RU" dirty="0" smtClean="0"/>
              <a:t> “</a:t>
            </a:r>
            <a:r>
              <a:rPr lang="ru-RU" dirty="0" err="1" smtClean="0"/>
              <a:t>Медецина</a:t>
            </a:r>
            <a:r>
              <a:rPr lang="ru-RU" dirty="0" smtClean="0"/>
              <a:t>  чудесно лечит много болезней, но не способна сделать человека здоровым.” </a:t>
            </a:r>
          </a:p>
          <a:p>
            <a:pPr marL="0">
              <a:buNone/>
            </a:pPr>
            <a:r>
              <a:rPr lang="ru-RU" dirty="0" smtClean="0"/>
              <a:t>	Чтобы стать здоровым, необходимо приложить собственные усилия , постоянные и значительные, которые нечем заменить.</a:t>
            </a:r>
          </a:p>
          <a:p>
            <a:pPr marL="0">
              <a:buNone/>
            </a:pPr>
            <a:r>
              <a:rPr lang="ru-RU" dirty="0" smtClean="0"/>
              <a:t>	В конечном счете физическая активность должна стать необходимой составной частью образа жизни каждого человека, что очень важно сейчас, как для отдельной личности, так и для общества в целом.</a:t>
            </a:r>
          </a:p>
          <a:p>
            <a:endParaRPr lang="ru-RU" dirty="0"/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1816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021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4" name="Рисунок 3" descr="p-05530c6837f4ad.f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" y="72648"/>
            <a:ext cx="8382000" cy="6712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5D1DB3"/>
                </a:solidFill>
              </a:rPr>
              <a:t/>
            </a:r>
            <a:br>
              <a:rPr lang="ru-RU" b="1" dirty="0" smtClean="0">
                <a:solidFill>
                  <a:srgbClr val="5D1DB3"/>
                </a:solidFill>
              </a:rPr>
            </a:br>
            <a:r>
              <a:rPr lang="ru-RU" b="1" dirty="0" smtClean="0">
                <a:solidFill>
                  <a:srgbClr val="5D1DB3"/>
                </a:solidFill>
              </a:rPr>
              <a:t>Древние греки утверждали </a:t>
            </a:r>
            <a:br>
              <a:rPr lang="ru-RU" b="1" dirty="0" smtClean="0">
                <a:solidFill>
                  <a:srgbClr val="5D1DB3"/>
                </a:solidFill>
              </a:rPr>
            </a:br>
            <a:endParaRPr lang="ru-RU" b="1" dirty="0">
              <a:solidFill>
                <a:srgbClr val="5D1DB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«</a:t>
            </a:r>
            <a:r>
              <a:rPr lang="ru-RU" sz="4800" b="1" dirty="0" smtClean="0">
                <a:solidFill>
                  <a:srgbClr val="FF0000"/>
                </a:solidFill>
              </a:rPr>
              <a:t>Если хочешь быть сильным — бегай, </a:t>
            </a:r>
          </a:p>
          <a:p>
            <a:pPr marL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хочешь быть красивым — бегай, </a:t>
            </a:r>
          </a:p>
          <a:p>
            <a:pPr marL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хочешь быть умным — бегай». 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184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Физкультурно - валеологическое мероприятие с педагогами   «Мы голосуем за здоровый образ жизни!»</vt:lpstr>
      <vt:lpstr>Слайд 2</vt:lpstr>
      <vt:lpstr>Уровни здоровья</vt:lpstr>
      <vt:lpstr>Слайд 4</vt:lpstr>
      <vt:lpstr>  ПОСЛОВИЦЫ </vt:lpstr>
      <vt:lpstr>Потребность в движении или физическая активность – как образ жизни!</vt:lpstr>
      <vt:lpstr>Слайд 7</vt:lpstr>
      <vt:lpstr> Древние греки утверждали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Физкультурно - валеологическое мероприятие с педагогами «Мы голосуем за здоровый образ жизни!»</dc:title>
  <dc:creator>Ольга Крестовникова</dc:creator>
  <cp:lastModifiedBy>Ольга Крестовникова</cp:lastModifiedBy>
  <cp:revision>52</cp:revision>
  <dcterms:created xsi:type="dcterms:W3CDTF">2017-05-02T15:52:44Z</dcterms:created>
  <dcterms:modified xsi:type="dcterms:W3CDTF">2017-10-24T16:27:48Z</dcterms:modified>
</cp:coreProperties>
</file>