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71" r:id="rId5"/>
    <p:sldId id="272" r:id="rId6"/>
    <p:sldId id="273" r:id="rId7"/>
    <p:sldId id="257" r:id="rId8"/>
    <p:sldId id="258" r:id="rId9"/>
    <p:sldId id="259" r:id="rId10"/>
    <p:sldId id="261" r:id="rId11"/>
    <p:sldId id="262" r:id="rId12"/>
    <p:sldId id="263" r:id="rId13"/>
    <p:sldId id="264" r:id="rId14"/>
    <p:sldId id="267" r:id="rId15"/>
    <p:sldId id="268" r:id="rId16"/>
    <p:sldId id="274" r:id="rId17"/>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2" autoAdjust="0"/>
    <p:restoredTop sz="94673" autoAdjust="0"/>
  </p:normalViewPr>
  <p:slideViewPr>
    <p:cSldViewPr>
      <p:cViewPr>
        <p:scale>
          <a:sx n="100" d="100"/>
          <a:sy n="100" d="100"/>
        </p:scale>
        <p:origin x="-294"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2/14/2020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2/14/2020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2/14/2020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2/14/2020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7200" y="838200"/>
            <a:ext cx="8229600" cy="4267200"/>
          </a:xfrm>
        </p:spPr>
        <p:txBody>
          <a:bodyPr>
            <a:noAutofit/>
          </a:bodyPr>
          <a:lstStyle/>
          <a:p>
            <a:r>
              <a:rPr lang="ru-RU"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Внедрение </a:t>
            </a:r>
            <a:r>
              <a:rPr lang="ru-RU" sz="60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здоровьесберегающих</a:t>
            </a:r>
            <a:r>
              <a:rPr lang="ru-RU"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технологий в работу по физическому развитию детей.</a:t>
            </a:r>
            <a:endParaRPr lang="ru-RU" sz="6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Подзаголовок 2"/>
          <p:cNvSpPr>
            <a:spLocks noGrp="1"/>
          </p:cNvSpPr>
          <p:nvPr>
            <p:ph type="subTitle" idx="1"/>
          </p:nvPr>
        </p:nvSpPr>
        <p:spPr>
          <a:xfrm>
            <a:off x="533400" y="5257800"/>
            <a:ext cx="8077200" cy="914400"/>
          </a:xfrm>
        </p:spPr>
        <p:txBody>
          <a:bodyPr>
            <a:normAutofit fontScale="85000" lnSpcReduction="2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r"/>
            <a:endParaRPr lang="ru-RU" sz="2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lgn="r"/>
            <a:r>
              <a:rPr lang="ru-RU"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Подготовила: инструктор по физической культуре  </a:t>
            </a:r>
            <a:r>
              <a:rPr lang="ru-RU" sz="24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Крестовникова</a:t>
            </a:r>
            <a:r>
              <a:rPr lang="ru-RU"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ru-RU"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О.А</a:t>
            </a:r>
            <a:r>
              <a:rPr lang="ru-RU" sz="2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t>
            </a:r>
            <a:endParaRPr lang="ru-RU" sz="2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67200" y="1143000"/>
            <a:ext cx="4648200" cy="5257800"/>
          </a:xfrm>
        </p:spPr>
        <p:txBody>
          <a:bodyPr>
            <a:normAutofit fontScale="47500" lnSpcReduction="20000"/>
          </a:bodyPr>
          <a:lstStyle/>
          <a:p>
            <a:pPr algn="ctr">
              <a:buNone/>
            </a:pPr>
            <a:r>
              <a:rPr lang="ru-RU" sz="4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4200" dirty="0" smtClean="0"/>
              <a:t>«расслабление» — снижение тонуса </a:t>
            </a:r>
            <a:r>
              <a:rPr lang="ru-RU" sz="4200" dirty="0" err="1" smtClean="0"/>
              <a:t>скилетной</a:t>
            </a:r>
            <a:r>
              <a:rPr lang="ru-RU" sz="4200" dirty="0" smtClean="0"/>
              <a:t> мускулатуры. Релаксация может быть достигнута в результате применения специальных психофизиологических техник, физиотерапии и лекарственных препаратов. Считается, что релаксация способствует снятию психического напряжения, из-за чего она широко применяется в психотерапии, при гипнозе и самогипнозе, в йоге и во многих других оздоровительных системах. Релаксация, наряду с медитацией, приобрела большую популярность как средство борьбы со стрессом и психосоматическими заболеваниями.</a:t>
            </a:r>
          </a:p>
          <a:p>
            <a:endParaRPr lang="ru-RU" dirty="0"/>
          </a:p>
        </p:txBody>
      </p:sp>
      <p:pic>
        <p:nvPicPr>
          <p:cNvPr id="4" name="Рисунок 3" descr="релакс.jpg"/>
          <p:cNvPicPr>
            <a:picLocks noChangeAspect="1"/>
          </p:cNvPicPr>
          <p:nvPr/>
        </p:nvPicPr>
        <p:blipFill>
          <a:blip r:embed="rId3" cstate="email">
            <a:clrChange>
              <a:clrFrom>
                <a:srgbClr val="FFFFFF"/>
              </a:clrFrom>
              <a:clrTo>
                <a:srgbClr val="FFFFFF">
                  <a:alpha val="0"/>
                </a:srgbClr>
              </a:clrTo>
            </a:clrChange>
          </a:blip>
          <a:stretch>
            <a:fillRect/>
          </a:stretch>
        </p:blipFill>
        <p:spPr>
          <a:xfrm>
            <a:off x="152400" y="1752600"/>
            <a:ext cx="4202802" cy="3787140"/>
          </a:xfrm>
          <a:prstGeom prst="rect">
            <a:avLst/>
          </a:prstGeom>
        </p:spPr>
      </p:pic>
      <p:sp>
        <p:nvSpPr>
          <p:cNvPr id="6" name="Скругленный прямоугольник 5"/>
          <p:cNvSpPr/>
          <p:nvPr/>
        </p:nvSpPr>
        <p:spPr>
          <a:xfrm>
            <a:off x="914400" y="228600"/>
            <a:ext cx="7315200" cy="76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Релаксация </a:t>
            </a:r>
            <a:endParaRPr lang="ru-RU" sz="4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495800" y="1143000"/>
            <a:ext cx="4267200" cy="5181600"/>
          </a:xfrm>
        </p:spPr>
        <p:txBody>
          <a:bodyPr>
            <a:noAutofit/>
          </a:bodyPr>
          <a:lstStyle/>
          <a:p>
            <a:pPr algn="ctr" fontAlgn="base">
              <a:buNone/>
            </a:pPr>
            <a:r>
              <a:rPr lang="ru-RU" sz="2000" dirty="0" smtClean="0"/>
              <a:t>это инсценировка стихов или каких-либо историй при помощи пальцев. Пальчиковые игры — это упражнения пальчиковой гимнастики. Какое действие оказывает пальчиковая гимнастика:</a:t>
            </a:r>
          </a:p>
          <a:p>
            <a:pPr algn="ctr" fontAlgn="base"/>
            <a:r>
              <a:rPr lang="ru-RU" sz="2000" dirty="0" smtClean="0"/>
              <a:t>Такая тренировка движений пальчиков и кистей рук является мощным средством развития мышления ребенка. В момент этой тренировки повышается работоспособность коры головного мозга. То есть при любом двигательном тренинге упражняются не руки, а мозг.</a:t>
            </a:r>
          </a:p>
        </p:txBody>
      </p:sp>
      <p:pic>
        <p:nvPicPr>
          <p:cNvPr id="4" name="Рисунок 3" descr="пальчик.jpg"/>
          <p:cNvPicPr>
            <a:picLocks noChangeAspect="1"/>
          </p:cNvPicPr>
          <p:nvPr/>
        </p:nvPicPr>
        <p:blipFill>
          <a:blip r:embed="rId3" cstate="email">
            <a:clrChange>
              <a:clrFrom>
                <a:srgbClr val="FFFFFF"/>
              </a:clrFrom>
              <a:clrTo>
                <a:srgbClr val="FFFFFF">
                  <a:alpha val="0"/>
                </a:srgbClr>
              </a:clrTo>
            </a:clrChange>
          </a:blip>
          <a:srcRect/>
          <a:stretch>
            <a:fillRect/>
          </a:stretch>
        </p:blipFill>
        <p:spPr>
          <a:xfrm>
            <a:off x="533400" y="1905000"/>
            <a:ext cx="4050453" cy="3505200"/>
          </a:xfrm>
          <a:prstGeom prst="rect">
            <a:avLst/>
          </a:prstGeom>
        </p:spPr>
      </p:pic>
      <p:sp>
        <p:nvSpPr>
          <p:cNvPr id="6" name="Скругленный прямоугольник 5"/>
          <p:cNvSpPr/>
          <p:nvPr/>
        </p:nvSpPr>
        <p:spPr>
          <a:xfrm>
            <a:off x="914400" y="228600"/>
            <a:ext cx="7315200" cy="76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Гимнастика пальчиковая </a:t>
            </a:r>
            <a:endParaRPr lang="ru-RU" sz="4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0" y="1447800"/>
            <a:ext cx="4114800" cy="4678363"/>
          </a:xfrm>
        </p:spPr>
        <p:txBody>
          <a:bodyPr>
            <a:normAutofit fontScale="62500" lnSpcReduction="20000"/>
          </a:bodyPr>
          <a:lstStyle/>
          <a:p>
            <a:pPr algn="ctr">
              <a:buNone/>
            </a:pPr>
            <a:endPar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buNone/>
            </a:pPr>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Это </a:t>
            </a:r>
            <a:r>
              <a:rPr lang="ru-RU" dirty="0" smtClean="0"/>
              <a:t>тренировка глаз для улучшения зрения – это комплекс мероприятий, направленный на повышение остроты взора. Такая систематически выполняемая зарядка помогает лучше видеть, своевременно предупреждает развитие близорукости, астигматизма или дальнозоркости. Если пациент выполняет 4 несложных упражнения, зрительную гимнастику можно смело назвать спасением для ясного видения окружающего мира.</a:t>
            </a:r>
            <a:br>
              <a:rPr lang="ru-RU" dirty="0" smtClean="0"/>
            </a:br>
            <a:endParaRPr lang="ru-RU" dirty="0"/>
          </a:p>
        </p:txBody>
      </p:sp>
      <p:pic>
        <p:nvPicPr>
          <p:cNvPr id="4" name="Рисунок 3" descr="глаза.jpg"/>
          <p:cNvPicPr>
            <a:picLocks noChangeAspect="1"/>
          </p:cNvPicPr>
          <p:nvPr/>
        </p:nvPicPr>
        <p:blipFill>
          <a:blip r:embed="rId3" cstate="email">
            <a:clrChange>
              <a:clrFrom>
                <a:srgbClr val="FFFFFF"/>
              </a:clrFrom>
              <a:clrTo>
                <a:srgbClr val="FFFFFF">
                  <a:alpha val="0"/>
                </a:srgbClr>
              </a:clrTo>
            </a:clrChange>
          </a:blip>
          <a:stretch>
            <a:fillRect/>
          </a:stretch>
        </p:blipFill>
        <p:spPr>
          <a:xfrm>
            <a:off x="381000" y="1447800"/>
            <a:ext cx="4267199" cy="5029200"/>
          </a:xfrm>
          <a:prstGeom prst="rect">
            <a:avLst/>
          </a:prstGeom>
        </p:spPr>
      </p:pic>
      <p:sp>
        <p:nvSpPr>
          <p:cNvPr id="6" name="Скругленный прямоугольник 5"/>
          <p:cNvSpPr/>
          <p:nvPr/>
        </p:nvSpPr>
        <p:spPr>
          <a:xfrm>
            <a:off x="914400" y="228600"/>
            <a:ext cx="7315200" cy="76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Гимнастика для глаз </a:t>
            </a:r>
            <a:endParaRPr lang="ru-RU" sz="4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800600" y="1295400"/>
            <a:ext cx="4038600" cy="5029200"/>
          </a:xfrm>
        </p:spPr>
        <p:txBody>
          <a:bodyPr>
            <a:normAutofit fontScale="92500" lnSpcReduction="20000"/>
          </a:bodyPr>
          <a:lstStyle/>
          <a:p>
            <a:pPr algn="ctr">
              <a:buNone/>
            </a:pPr>
            <a:r>
              <a:rPr lang="ru-RU" dirty="0" smtClean="0"/>
              <a:t> </a:t>
            </a:r>
            <a:r>
              <a:rPr lang="ru-RU"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это</a:t>
            </a:r>
            <a:r>
              <a:rPr lang="ru-RU" sz="2000" dirty="0" smtClean="0"/>
              <a:t> комплекс </a:t>
            </a:r>
            <a:r>
              <a:rPr lang="ru-RU" sz="2000" b="1" dirty="0" smtClean="0"/>
              <a:t>дыхательных</a:t>
            </a:r>
            <a:r>
              <a:rPr lang="ru-RU" sz="2000" dirty="0" smtClean="0"/>
              <a:t> </a:t>
            </a:r>
          </a:p>
          <a:p>
            <a:pPr algn="ctr">
              <a:buNone/>
            </a:pPr>
            <a:r>
              <a:rPr lang="ru-RU" sz="2000" dirty="0" smtClean="0"/>
              <a:t>упражнений, направленных на укрепление здоровья и лечение различных заболеваний.</a:t>
            </a:r>
          </a:p>
          <a:p>
            <a:pPr algn="ctr">
              <a:buNone/>
            </a:pPr>
            <a:r>
              <a:rPr lang="ru-RU" sz="2000" dirty="0" smtClean="0"/>
              <a:t>Суть дыхания состоит в том, чтобы впустить воздух в легкие и максимально насытить кровь кислородом. Дыхание имеет 2 фазы: вдох и выдох. Во время вдоха грудь расширяется, а воздух проникает в легкие, во время выдоха легкие сжимаются и выталкивают воздух наружу. Если человек не выдыхает воздух полностью, в легких остается много ненужного воздуха, отработавшего свою функцию, что в свою очередь ограничивает поступление кислорода в кровь.</a:t>
            </a:r>
            <a:endParaRPr lang="ru-RU" sz="2000" dirty="0"/>
          </a:p>
        </p:txBody>
      </p:sp>
      <p:pic>
        <p:nvPicPr>
          <p:cNvPr id="4" name="Рисунок 3" descr="img1.jpg"/>
          <p:cNvPicPr>
            <a:picLocks noChangeAspect="1"/>
          </p:cNvPicPr>
          <p:nvPr/>
        </p:nvPicPr>
        <p:blipFill>
          <a:blip r:embed="rId3" cstate="email">
            <a:clrChange>
              <a:clrFrom>
                <a:srgbClr val="F8EDF3"/>
              </a:clrFrom>
              <a:clrTo>
                <a:srgbClr val="F8EDF3">
                  <a:alpha val="0"/>
                </a:srgbClr>
              </a:clrTo>
            </a:clrChange>
          </a:blip>
          <a:stretch>
            <a:fillRect/>
          </a:stretch>
        </p:blipFill>
        <p:spPr>
          <a:xfrm>
            <a:off x="762000" y="2133600"/>
            <a:ext cx="3962400" cy="2971800"/>
          </a:xfrm>
          <a:prstGeom prst="rect">
            <a:avLst/>
          </a:prstGeom>
        </p:spPr>
      </p:pic>
      <p:sp>
        <p:nvSpPr>
          <p:cNvPr id="6" name="Скругленный прямоугольник 5"/>
          <p:cNvSpPr/>
          <p:nvPr/>
        </p:nvSpPr>
        <p:spPr>
          <a:xfrm>
            <a:off x="914400" y="228600"/>
            <a:ext cx="7315200" cy="76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Дыхательная гимнастика </a:t>
            </a:r>
            <a:endParaRPr lang="ru-RU" sz="4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48200" y="1295400"/>
            <a:ext cx="4038600" cy="4830763"/>
          </a:xfrm>
        </p:spPr>
        <p:txBody>
          <a:bodyPr>
            <a:normAutofit fontScale="85000" lnSpcReduction="10000"/>
          </a:bodyPr>
          <a:lstStyle/>
          <a:p>
            <a:pPr algn="ctr">
              <a:buNone/>
            </a:pPr>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Это </a:t>
            </a:r>
            <a:r>
              <a:rPr lang="ru-RU" dirty="0" err="1" smtClean="0"/>
              <a:t>здоровьесберегающая</a:t>
            </a:r>
            <a:r>
              <a:rPr lang="ru-RU" dirty="0" smtClean="0"/>
              <a:t> технология сохранения и стимулирования здоровья.</a:t>
            </a:r>
          </a:p>
          <a:p>
            <a:pPr algn="ctr">
              <a:buNone/>
            </a:pPr>
            <a:r>
              <a:rPr lang="ru-RU" dirty="0" smtClean="0"/>
              <a:t>Целью ортопедической гимнастики - является укрепление мышц свода стопы у детей через комплекс специальных упражнений.</a:t>
            </a:r>
            <a:endParaRPr lang="ru-RU" dirty="0"/>
          </a:p>
        </p:txBody>
      </p:sp>
      <p:pic>
        <p:nvPicPr>
          <p:cNvPr id="4" name="Рисунок 3" descr="ног.jpg"/>
          <p:cNvPicPr>
            <a:picLocks noChangeAspect="1"/>
          </p:cNvPicPr>
          <p:nvPr/>
        </p:nvPicPr>
        <p:blipFill>
          <a:blip r:embed="rId3" cstate="email">
            <a:clrChange>
              <a:clrFrom>
                <a:srgbClr val="FBFCEA"/>
              </a:clrFrom>
              <a:clrTo>
                <a:srgbClr val="FBFCEA">
                  <a:alpha val="0"/>
                </a:srgbClr>
              </a:clrTo>
            </a:clrChange>
          </a:blip>
          <a:stretch>
            <a:fillRect/>
          </a:stretch>
        </p:blipFill>
        <p:spPr>
          <a:xfrm>
            <a:off x="914400" y="1219200"/>
            <a:ext cx="3886200" cy="5060241"/>
          </a:xfrm>
          <a:prstGeom prst="rect">
            <a:avLst/>
          </a:prstGeom>
        </p:spPr>
      </p:pic>
      <p:sp>
        <p:nvSpPr>
          <p:cNvPr id="6" name="Скругленный прямоугольник 5"/>
          <p:cNvSpPr/>
          <p:nvPr/>
        </p:nvSpPr>
        <p:spPr>
          <a:xfrm>
            <a:off x="914400" y="228600"/>
            <a:ext cx="7315200" cy="76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Ортопедическая гимнастика </a:t>
            </a:r>
            <a:endParaRPr lang="ru-RU" sz="4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6" name="Содержимое 5"/>
          <p:cNvSpPr>
            <a:spLocks noGrp="1"/>
          </p:cNvSpPr>
          <p:nvPr>
            <p:ph idx="1"/>
          </p:nvPr>
        </p:nvSpPr>
        <p:spPr>
          <a:xfrm>
            <a:off x="4495800" y="1219200"/>
            <a:ext cx="4191000" cy="4906963"/>
          </a:xfrm>
        </p:spPr>
        <p:txBody>
          <a:bodyPr>
            <a:normAutofit fontScale="85000" lnSpcReduction="20000"/>
          </a:bodyPr>
          <a:lstStyle/>
          <a:p>
            <a:pPr algn="ctr">
              <a:buNone/>
            </a:pPr>
            <a:r>
              <a:rPr lang="ru-RU" sz="2000" dirty="0" smtClean="0"/>
              <a:t>Игра может быть средством самопознания, развлечения, отдыха, средством физического и общего социального воспитания, средством спорта.</a:t>
            </a:r>
          </a:p>
          <a:p>
            <a:pPr algn="ctr">
              <a:buNone/>
            </a:pPr>
            <a:r>
              <a:rPr lang="ru-RU" sz="2000" dirty="0" smtClean="0"/>
              <a:t>Игра как элемент культуры развивается со всей культурой общества, удовлетворяя различные потребности людей: в развлечении, в отдыхе, в развитии духовных и физических сил.</a:t>
            </a:r>
          </a:p>
          <a:p>
            <a:pPr algn="ctr">
              <a:buNone/>
            </a:pPr>
            <a:r>
              <a:rPr lang="ru-RU" sz="2000" dirty="0" smtClean="0"/>
              <a:t>Собственно элементарные подвижные игры представляют собой сознательную инициативную деятельность, направленную на достижение условной цели, добровольно установленной самими играющими. Достижение цели требует от играющих активных двигательных действий, выполнение которых зависит от творчества и инициативы самих играющих.</a:t>
            </a:r>
          </a:p>
          <a:p>
            <a:pPr algn="ctr">
              <a:buNone/>
            </a:pPr>
            <a:endParaRPr lang="ru-RU" sz="2000" dirty="0"/>
          </a:p>
        </p:txBody>
      </p:sp>
      <p:pic>
        <p:nvPicPr>
          <p:cNvPr id="7" name="Содержимое 4" descr="с.jpg"/>
          <p:cNvPicPr>
            <a:picLocks noChangeAspect="1"/>
          </p:cNvPicPr>
          <p:nvPr/>
        </p:nvPicPr>
        <p:blipFill>
          <a:blip r:embed="rId3" cstate="email">
            <a:clrChange>
              <a:clrFrom>
                <a:srgbClr val="FFFFFF"/>
              </a:clrFrom>
              <a:clrTo>
                <a:srgbClr val="FFFFFF">
                  <a:alpha val="0"/>
                </a:srgbClr>
              </a:clrTo>
            </a:clrChange>
          </a:blip>
          <a:stretch>
            <a:fillRect/>
          </a:stretch>
        </p:blipFill>
        <p:spPr>
          <a:xfrm>
            <a:off x="533400" y="2362200"/>
            <a:ext cx="3760854" cy="2843784"/>
          </a:xfrm>
          <a:prstGeom prst="rect">
            <a:avLst/>
          </a:prstGeom>
        </p:spPr>
      </p:pic>
      <p:sp>
        <p:nvSpPr>
          <p:cNvPr id="9" name="Скругленный прямоугольник 8"/>
          <p:cNvSpPr/>
          <p:nvPr/>
        </p:nvSpPr>
        <p:spPr>
          <a:xfrm>
            <a:off x="914400" y="228600"/>
            <a:ext cx="7315200" cy="76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Подвижные и спортивные игры </a:t>
            </a:r>
            <a:endParaRPr lang="ru-RU" sz="3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57200"/>
            <a:ext cx="8229600" cy="6019800"/>
          </a:xfrm>
        </p:spPr>
        <p:txBody>
          <a:bodyPr>
            <a:normAutofit/>
          </a:bodyPr>
          <a:lstStyle/>
          <a:p>
            <a:pPr algn="ctr">
              <a:buNone/>
            </a:pPr>
            <a:r>
              <a:rPr lang="ru-RU" sz="36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eflection blurRad="6350" stA="55000" endA="300" endPos="45500" dir="5400000" sy="-100000" algn="bl" rotWithShape="0"/>
                </a:effectLst>
              </a:rPr>
              <a:t>В завершении хочется отметить, что очень важно, чтобы каждая из рассмотренных технологий имела оздоровительную направленность, а используемая в комплексе </a:t>
            </a:r>
            <a:r>
              <a:rPr lang="ru-RU" sz="3600" b="1" i="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eflection blurRad="6350" stA="55000" endA="300" endPos="45500" dir="5400000" sy="-100000" algn="bl" rotWithShape="0"/>
                </a:effectLst>
              </a:rPr>
              <a:t>здоровьесберегающая</a:t>
            </a:r>
            <a:r>
              <a:rPr lang="ru-RU" sz="36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eflection blurRad="6350" stA="55000" endA="300" endPos="45500" dir="5400000" sy="-100000" algn="bl" rotWithShape="0"/>
                </a:effectLst>
              </a:rPr>
              <a:t> деятельность в итоге сформировала бы у ребёнка стойкую мотивацию на здоровый образ жизни.</a:t>
            </a:r>
          </a:p>
          <a:p>
            <a:pPr algn="ctr">
              <a:buNone/>
            </a:pPr>
            <a:r>
              <a:rPr lang="ru-RU" sz="36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СПАСИБО ЗА ВНИМАНИЕ!</a:t>
            </a:r>
            <a:endParaRPr lang="ru-RU"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09600"/>
            <a:ext cx="8229600" cy="5516563"/>
          </a:xfrm>
        </p:spPr>
        <p:txBody>
          <a:bodyPr>
            <a:normAutofit lnSpcReduction="10000"/>
          </a:bodyPr>
          <a:lstStyle/>
          <a:p>
            <a:pPr algn="ctr">
              <a:buNone/>
            </a:pPr>
            <a:r>
              <a:rPr lang="ru-RU" sz="4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55000" endA="300" endPos="45500" dir="5400000" sy="-100000" algn="bl" rotWithShape="0"/>
                </a:effectLst>
              </a:rPr>
              <a:t>Здоровьесберегающие</a:t>
            </a:r>
            <a:r>
              <a:rPr lang="ru-RU"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55000" endA="300" endPos="45500" dir="5400000" sy="-100000" algn="bl" rotWithShape="0"/>
                </a:effectLst>
              </a:rPr>
              <a:t> образовательные технологии в детском саду </a:t>
            </a:r>
            <a:endParaRPr lang="ru-RU" sz="4800" dirty="0" smtClean="0"/>
          </a:p>
          <a:p>
            <a:pPr algn="ctr">
              <a:buNone/>
            </a:pPr>
            <a:r>
              <a:rPr lang="ru-RU" sz="4800" dirty="0" smtClean="0"/>
              <a:t> </a:t>
            </a:r>
            <a:r>
              <a:rPr lang="ru-RU"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это прежде всего технологии воспитания </a:t>
            </a:r>
            <a:r>
              <a:rPr lang="ru-RU" sz="48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валеологической</a:t>
            </a:r>
            <a:r>
              <a:rPr lang="ru-RU"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культуры или культуры здоровья дошкольника</a:t>
            </a:r>
            <a:endParaRPr lang="ru-RU" sz="4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5" name="Скругленный прямоугольник 4"/>
          <p:cNvSpPr/>
          <p:nvPr/>
        </p:nvSpPr>
        <p:spPr>
          <a:xfrm>
            <a:off x="838200" y="304800"/>
            <a:ext cx="7772400" cy="13716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32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Здоровьесберегающие</a:t>
            </a:r>
            <a:r>
              <a:rPr lang="ru-RU"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образовательные технологии в детском саду </a:t>
            </a:r>
            <a:endParaRPr lang="ru-RU"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Овал 5"/>
          <p:cNvSpPr/>
          <p:nvPr/>
        </p:nvSpPr>
        <p:spPr>
          <a:xfrm>
            <a:off x="762000" y="2209800"/>
            <a:ext cx="7848600" cy="11430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Технологии сохранения и стимулирования здоровья</a:t>
            </a:r>
            <a:endParaRPr lang="ru-RU"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Овал 6"/>
          <p:cNvSpPr/>
          <p:nvPr/>
        </p:nvSpPr>
        <p:spPr>
          <a:xfrm>
            <a:off x="838200" y="3810000"/>
            <a:ext cx="7848600" cy="121920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ru-RU"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Технологии обучения здоровому образу жизни</a:t>
            </a:r>
            <a:endParaRPr lang="ru-RU"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Овал 7"/>
          <p:cNvSpPr/>
          <p:nvPr/>
        </p:nvSpPr>
        <p:spPr>
          <a:xfrm>
            <a:off x="838200" y="5410200"/>
            <a:ext cx="7848600" cy="11430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Коррекционные технологии</a:t>
            </a:r>
            <a:endParaRPr lang="ru-RU"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 name="Выгнутая влево стрелка 8"/>
          <p:cNvSpPr/>
          <p:nvPr/>
        </p:nvSpPr>
        <p:spPr>
          <a:xfrm>
            <a:off x="457200" y="1600200"/>
            <a:ext cx="457200" cy="990600"/>
          </a:xfrm>
          <a:prstGeom prst="curved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solidFill>
                <a:schemeClr val="tx1"/>
              </a:solidFill>
            </a:endParaRPr>
          </a:p>
        </p:txBody>
      </p:sp>
      <p:sp>
        <p:nvSpPr>
          <p:cNvPr id="10" name="Выгнутая вправо стрелка 9"/>
          <p:cNvSpPr/>
          <p:nvPr/>
        </p:nvSpPr>
        <p:spPr>
          <a:xfrm>
            <a:off x="8077200" y="3124200"/>
            <a:ext cx="381000" cy="990600"/>
          </a:xfrm>
          <a:prstGeom prst="curved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solidFill>
                <a:schemeClr val="tx1"/>
              </a:solidFill>
            </a:endParaRPr>
          </a:p>
        </p:txBody>
      </p:sp>
      <p:sp>
        <p:nvSpPr>
          <p:cNvPr id="11" name="Выгнутая влево стрелка 10"/>
          <p:cNvSpPr/>
          <p:nvPr/>
        </p:nvSpPr>
        <p:spPr>
          <a:xfrm>
            <a:off x="838200" y="4724400"/>
            <a:ext cx="457200" cy="990600"/>
          </a:xfrm>
          <a:prstGeom prst="curved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4" name="Овал 3"/>
          <p:cNvSpPr/>
          <p:nvPr/>
        </p:nvSpPr>
        <p:spPr>
          <a:xfrm>
            <a:off x="685800" y="76200"/>
            <a:ext cx="7848600" cy="11430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Технологии сохранения и стимулирования здоровья</a:t>
            </a:r>
            <a:endParaRPr lang="ru-RU"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Выгнутая влево стрелка 5"/>
          <p:cNvSpPr/>
          <p:nvPr/>
        </p:nvSpPr>
        <p:spPr>
          <a:xfrm>
            <a:off x="533400" y="685800"/>
            <a:ext cx="457200" cy="990600"/>
          </a:xfrm>
          <a:prstGeom prst="curved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ru-RU">
              <a:solidFill>
                <a:schemeClr val="tx1"/>
              </a:solidFill>
            </a:endParaRPr>
          </a:p>
        </p:txBody>
      </p:sp>
      <p:sp>
        <p:nvSpPr>
          <p:cNvPr id="7" name="Выгнутая вправо стрелка 6"/>
          <p:cNvSpPr/>
          <p:nvPr/>
        </p:nvSpPr>
        <p:spPr>
          <a:xfrm>
            <a:off x="8382000" y="1447800"/>
            <a:ext cx="381000" cy="838200"/>
          </a:xfrm>
          <a:prstGeom prst="curvedLef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ru-RU">
              <a:solidFill>
                <a:schemeClr val="tx1"/>
              </a:solidFill>
            </a:endParaRPr>
          </a:p>
        </p:txBody>
      </p:sp>
      <p:sp>
        <p:nvSpPr>
          <p:cNvPr id="8" name="Скругленный прямоугольник 7"/>
          <p:cNvSpPr/>
          <p:nvPr/>
        </p:nvSpPr>
        <p:spPr>
          <a:xfrm>
            <a:off x="990600" y="1295400"/>
            <a:ext cx="7315200" cy="4572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Динамические паузы</a:t>
            </a:r>
            <a:endParaRPr lang="ru-RU"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0" name="Скругленный прямоугольник 9"/>
          <p:cNvSpPr/>
          <p:nvPr/>
        </p:nvSpPr>
        <p:spPr>
          <a:xfrm>
            <a:off x="990600" y="1905000"/>
            <a:ext cx="7315200" cy="4572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Подвижные и спортивные игры</a:t>
            </a:r>
            <a:endParaRPr lang="ru-RU"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3" name="Скругленный прямоугольник 12"/>
          <p:cNvSpPr/>
          <p:nvPr/>
        </p:nvSpPr>
        <p:spPr>
          <a:xfrm>
            <a:off x="990600" y="2514600"/>
            <a:ext cx="7315200" cy="4572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Ритмопластика </a:t>
            </a:r>
            <a:endParaRPr lang="ru-RU"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4" name="Скругленный прямоугольник 13"/>
          <p:cNvSpPr/>
          <p:nvPr/>
        </p:nvSpPr>
        <p:spPr>
          <a:xfrm>
            <a:off x="990600" y="3124200"/>
            <a:ext cx="7315200" cy="4572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Релаксация </a:t>
            </a:r>
            <a:endParaRPr lang="ru-RU"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5" name="Скругленный прямоугольник 14"/>
          <p:cNvSpPr/>
          <p:nvPr/>
        </p:nvSpPr>
        <p:spPr>
          <a:xfrm>
            <a:off x="914400" y="3733800"/>
            <a:ext cx="3505200" cy="4572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Гимнастика для глаз</a:t>
            </a:r>
            <a:endParaRPr lang="ru-RU"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6" name="Скругленный прямоугольник 15"/>
          <p:cNvSpPr/>
          <p:nvPr/>
        </p:nvSpPr>
        <p:spPr>
          <a:xfrm>
            <a:off x="914400" y="4343400"/>
            <a:ext cx="3581400" cy="4572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Гимнастика дыхательная</a:t>
            </a:r>
            <a:endParaRPr lang="ru-RU"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7" name="Скругленный прямоугольник 16"/>
          <p:cNvSpPr/>
          <p:nvPr/>
        </p:nvSpPr>
        <p:spPr>
          <a:xfrm>
            <a:off x="990600" y="4953000"/>
            <a:ext cx="7315200" cy="4572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Закаливающие процедуры</a:t>
            </a:r>
            <a:endParaRPr lang="ru-RU"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8" name="Скругленный прямоугольник 17"/>
          <p:cNvSpPr/>
          <p:nvPr/>
        </p:nvSpPr>
        <p:spPr>
          <a:xfrm>
            <a:off x="990600" y="5562600"/>
            <a:ext cx="7315200" cy="4572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Стретчинг</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ru-RU"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9" name="Скругленный прямоугольник 18"/>
          <p:cNvSpPr/>
          <p:nvPr/>
        </p:nvSpPr>
        <p:spPr>
          <a:xfrm>
            <a:off x="990600" y="6172200"/>
            <a:ext cx="7315200" cy="4572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Ортопедическая гимнастика</a:t>
            </a:r>
            <a:endParaRPr lang="ru-RU"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1" name="Скругленный прямоугольник 20"/>
          <p:cNvSpPr/>
          <p:nvPr/>
        </p:nvSpPr>
        <p:spPr>
          <a:xfrm>
            <a:off x="4724400" y="3733800"/>
            <a:ext cx="3657600" cy="4572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Пальчиковая гимнастика</a:t>
            </a:r>
            <a:endParaRPr lang="ru-RU"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2" name="Скругленный прямоугольник 21"/>
          <p:cNvSpPr/>
          <p:nvPr/>
        </p:nvSpPr>
        <p:spPr>
          <a:xfrm>
            <a:off x="4800600" y="4343400"/>
            <a:ext cx="3733800" cy="4572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Гимнастика пробуждения</a:t>
            </a:r>
            <a:endParaRPr lang="ru-RU"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3" name="Выгнутая влево стрелка 22"/>
          <p:cNvSpPr/>
          <p:nvPr/>
        </p:nvSpPr>
        <p:spPr>
          <a:xfrm>
            <a:off x="457200" y="2057400"/>
            <a:ext cx="457200" cy="838200"/>
          </a:xfrm>
          <a:prstGeom prst="curved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ru-RU">
              <a:solidFill>
                <a:schemeClr val="tx1"/>
              </a:solidFill>
            </a:endParaRPr>
          </a:p>
        </p:txBody>
      </p:sp>
      <p:sp>
        <p:nvSpPr>
          <p:cNvPr id="24" name="Выгнутая вправо стрелка 23"/>
          <p:cNvSpPr/>
          <p:nvPr/>
        </p:nvSpPr>
        <p:spPr>
          <a:xfrm>
            <a:off x="8382000" y="2590800"/>
            <a:ext cx="381000" cy="914400"/>
          </a:xfrm>
          <a:prstGeom prst="curvedLef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ru-RU">
              <a:solidFill>
                <a:schemeClr val="tx1"/>
              </a:solidFill>
            </a:endParaRPr>
          </a:p>
        </p:txBody>
      </p:sp>
      <p:sp>
        <p:nvSpPr>
          <p:cNvPr id="25" name="Выгнутая влево стрелка 24"/>
          <p:cNvSpPr/>
          <p:nvPr/>
        </p:nvSpPr>
        <p:spPr>
          <a:xfrm>
            <a:off x="381000" y="3276600"/>
            <a:ext cx="457200" cy="838200"/>
          </a:xfrm>
          <a:prstGeom prst="curved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ru-RU">
              <a:solidFill>
                <a:schemeClr val="tx1"/>
              </a:solidFill>
            </a:endParaRPr>
          </a:p>
        </p:txBody>
      </p:sp>
      <p:sp>
        <p:nvSpPr>
          <p:cNvPr id="27" name="Стрелка вправо с вырезом 26"/>
          <p:cNvSpPr/>
          <p:nvPr/>
        </p:nvSpPr>
        <p:spPr>
          <a:xfrm>
            <a:off x="4495800" y="3886200"/>
            <a:ext cx="152400" cy="152400"/>
          </a:xfrm>
          <a:prstGeom prst="notched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29" name="Выгнутая вправо стрелка 28"/>
          <p:cNvSpPr/>
          <p:nvPr/>
        </p:nvSpPr>
        <p:spPr>
          <a:xfrm>
            <a:off x="8458200" y="3810000"/>
            <a:ext cx="381000" cy="914400"/>
          </a:xfrm>
          <a:prstGeom prst="curvedLef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ru-RU">
              <a:solidFill>
                <a:schemeClr val="tx1"/>
              </a:solidFill>
            </a:endParaRPr>
          </a:p>
        </p:txBody>
      </p:sp>
      <p:sp>
        <p:nvSpPr>
          <p:cNvPr id="30" name="Стрелка влево 29"/>
          <p:cNvSpPr/>
          <p:nvPr/>
        </p:nvSpPr>
        <p:spPr>
          <a:xfrm>
            <a:off x="4572000" y="4495800"/>
            <a:ext cx="152400" cy="121919"/>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31" name="Выгнутая влево стрелка 30"/>
          <p:cNvSpPr/>
          <p:nvPr/>
        </p:nvSpPr>
        <p:spPr>
          <a:xfrm>
            <a:off x="381000" y="4495800"/>
            <a:ext cx="457200" cy="838200"/>
          </a:xfrm>
          <a:prstGeom prst="curved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ru-RU">
              <a:solidFill>
                <a:schemeClr val="tx1"/>
              </a:solidFill>
            </a:endParaRPr>
          </a:p>
        </p:txBody>
      </p:sp>
      <p:sp>
        <p:nvSpPr>
          <p:cNvPr id="32" name="Выгнутая вправо стрелка 31"/>
          <p:cNvSpPr/>
          <p:nvPr/>
        </p:nvSpPr>
        <p:spPr>
          <a:xfrm>
            <a:off x="8382000" y="5029200"/>
            <a:ext cx="381000" cy="914400"/>
          </a:xfrm>
          <a:prstGeom prst="curvedLef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ru-RU">
              <a:solidFill>
                <a:schemeClr val="tx1"/>
              </a:solidFill>
            </a:endParaRPr>
          </a:p>
        </p:txBody>
      </p:sp>
      <p:sp>
        <p:nvSpPr>
          <p:cNvPr id="33" name="Выгнутая влево стрелка 32"/>
          <p:cNvSpPr/>
          <p:nvPr/>
        </p:nvSpPr>
        <p:spPr>
          <a:xfrm>
            <a:off x="457200" y="5715000"/>
            <a:ext cx="457200" cy="838200"/>
          </a:xfrm>
          <a:prstGeom prst="curved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ru-RU">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4" name="Овал 3"/>
          <p:cNvSpPr/>
          <p:nvPr/>
        </p:nvSpPr>
        <p:spPr>
          <a:xfrm>
            <a:off x="685800" y="76200"/>
            <a:ext cx="7848600" cy="114300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ru-RU"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Технологии обучения здоровому образу жизни</a:t>
            </a:r>
            <a:endParaRPr lang="ru-RU"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Выгнутая влево стрелка 5"/>
          <p:cNvSpPr/>
          <p:nvPr/>
        </p:nvSpPr>
        <p:spPr>
          <a:xfrm>
            <a:off x="457200" y="1981200"/>
            <a:ext cx="457200" cy="990600"/>
          </a:xfrm>
          <a:prstGeom prst="curved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ru-RU">
              <a:solidFill>
                <a:schemeClr val="tx1"/>
              </a:solidFill>
            </a:endParaRPr>
          </a:p>
        </p:txBody>
      </p:sp>
      <p:sp>
        <p:nvSpPr>
          <p:cNvPr id="7" name="Выгнутая вправо стрелка 6"/>
          <p:cNvSpPr/>
          <p:nvPr/>
        </p:nvSpPr>
        <p:spPr>
          <a:xfrm>
            <a:off x="8382000" y="838200"/>
            <a:ext cx="457200" cy="1066800"/>
          </a:xfrm>
          <a:prstGeom prst="curvedLef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ru-RU">
              <a:solidFill>
                <a:schemeClr val="tx1"/>
              </a:solidFill>
            </a:endParaRPr>
          </a:p>
        </p:txBody>
      </p:sp>
      <p:sp>
        <p:nvSpPr>
          <p:cNvPr id="8" name="Скругленный прямоугольник 7"/>
          <p:cNvSpPr/>
          <p:nvPr/>
        </p:nvSpPr>
        <p:spPr>
          <a:xfrm>
            <a:off x="1066800" y="1447800"/>
            <a:ext cx="7315200" cy="9144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Занятия по физической культуре </a:t>
            </a:r>
          </a:p>
          <a:p>
            <a:pPr algn="ct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(сюжетные, занятия - путешествия)</a:t>
            </a:r>
            <a:endParaRPr lang="ru-RU"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3" name="Выгнутая влево стрелка 22"/>
          <p:cNvSpPr/>
          <p:nvPr/>
        </p:nvSpPr>
        <p:spPr>
          <a:xfrm>
            <a:off x="457200" y="4495800"/>
            <a:ext cx="457200" cy="990600"/>
          </a:xfrm>
          <a:prstGeom prst="curved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ru-RU">
              <a:solidFill>
                <a:schemeClr val="tx1"/>
              </a:solidFill>
            </a:endParaRPr>
          </a:p>
        </p:txBody>
      </p:sp>
      <p:sp>
        <p:nvSpPr>
          <p:cNvPr id="29" name="Выгнутая вправо стрелка 28"/>
          <p:cNvSpPr/>
          <p:nvPr/>
        </p:nvSpPr>
        <p:spPr>
          <a:xfrm>
            <a:off x="8382000" y="3276600"/>
            <a:ext cx="457200" cy="1066800"/>
          </a:xfrm>
          <a:prstGeom prst="curvedLef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ru-RU">
              <a:solidFill>
                <a:schemeClr val="tx1"/>
              </a:solidFill>
            </a:endParaRPr>
          </a:p>
        </p:txBody>
      </p:sp>
      <p:sp>
        <p:nvSpPr>
          <p:cNvPr id="26" name="Скругленный прямоугольник 25"/>
          <p:cNvSpPr/>
          <p:nvPr/>
        </p:nvSpPr>
        <p:spPr>
          <a:xfrm>
            <a:off x="990600" y="2743200"/>
            <a:ext cx="7315200" cy="9144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Игротренинг</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игротерапия</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коммуникативные игры</a:t>
            </a:r>
            <a:endParaRPr lang="ru-RU"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8" name="Скругленный прямоугольник 27"/>
          <p:cNvSpPr/>
          <p:nvPr/>
        </p:nvSpPr>
        <p:spPr>
          <a:xfrm>
            <a:off x="990600" y="4038600"/>
            <a:ext cx="7315200" cy="9144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Дни здоровья</a:t>
            </a:r>
            <a:endParaRPr lang="ru-RU"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4" name="Скругленный прямоугольник 33"/>
          <p:cNvSpPr/>
          <p:nvPr/>
        </p:nvSpPr>
        <p:spPr>
          <a:xfrm>
            <a:off x="990600" y="5257800"/>
            <a:ext cx="7315200" cy="9144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Самомассаж</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точечный массаж</a:t>
            </a:r>
            <a:endParaRPr lang="ru-RU"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4" name="Овал 3"/>
          <p:cNvSpPr/>
          <p:nvPr/>
        </p:nvSpPr>
        <p:spPr>
          <a:xfrm>
            <a:off x="685800" y="76200"/>
            <a:ext cx="7848600" cy="11430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Коррекционные технологии </a:t>
            </a:r>
            <a:endParaRPr lang="ru-RU"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Выгнутая влево стрелка 5"/>
          <p:cNvSpPr/>
          <p:nvPr/>
        </p:nvSpPr>
        <p:spPr>
          <a:xfrm>
            <a:off x="457200" y="1981200"/>
            <a:ext cx="457200" cy="990600"/>
          </a:xfrm>
          <a:prstGeom prst="curved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ru-RU">
              <a:solidFill>
                <a:schemeClr val="tx1"/>
              </a:solidFill>
            </a:endParaRPr>
          </a:p>
        </p:txBody>
      </p:sp>
      <p:sp>
        <p:nvSpPr>
          <p:cNvPr id="7" name="Выгнутая вправо стрелка 6"/>
          <p:cNvSpPr/>
          <p:nvPr/>
        </p:nvSpPr>
        <p:spPr>
          <a:xfrm>
            <a:off x="8458200" y="838200"/>
            <a:ext cx="457200" cy="1066800"/>
          </a:xfrm>
          <a:prstGeom prst="curvedLef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ru-RU">
              <a:solidFill>
                <a:schemeClr val="tx1"/>
              </a:solidFill>
            </a:endParaRPr>
          </a:p>
        </p:txBody>
      </p:sp>
      <p:sp>
        <p:nvSpPr>
          <p:cNvPr id="8" name="Скругленный прямоугольник 7"/>
          <p:cNvSpPr/>
          <p:nvPr/>
        </p:nvSpPr>
        <p:spPr>
          <a:xfrm>
            <a:off x="1066800" y="1524000"/>
            <a:ext cx="7315200" cy="6096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32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Арттерапия</a:t>
            </a:r>
            <a:r>
              <a:rPr lang="ru-RU"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p>
        </p:txBody>
      </p:sp>
      <p:sp>
        <p:nvSpPr>
          <p:cNvPr id="23" name="Выгнутая влево стрелка 22"/>
          <p:cNvSpPr/>
          <p:nvPr/>
        </p:nvSpPr>
        <p:spPr>
          <a:xfrm>
            <a:off x="533400" y="3886200"/>
            <a:ext cx="457200" cy="990600"/>
          </a:xfrm>
          <a:prstGeom prst="curved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ru-RU">
              <a:solidFill>
                <a:schemeClr val="tx1"/>
              </a:solidFill>
            </a:endParaRPr>
          </a:p>
        </p:txBody>
      </p:sp>
      <p:sp>
        <p:nvSpPr>
          <p:cNvPr id="29" name="Выгнутая вправо стрелка 28"/>
          <p:cNvSpPr/>
          <p:nvPr/>
        </p:nvSpPr>
        <p:spPr>
          <a:xfrm>
            <a:off x="8458200" y="2819400"/>
            <a:ext cx="457200" cy="1066800"/>
          </a:xfrm>
          <a:prstGeom prst="curvedLef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ru-RU">
              <a:solidFill>
                <a:schemeClr val="tx1"/>
              </a:solidFill>
            </a:endParaRPr>
          </a:p>
        </p:txBody>
      </p:sp>
      <p:sp>
        <p:nvSpPr>
          <p:cNvPr id="26" name="Скругленный прямоугольник 25"/>
          <p:cNvSpPr/>
          <p:nvPr/>
        </p:nvSpPr>
        <p:spPr>
          <a:xfrm>
            <a:off x="1066800" y="2514600"/>
            <a:ext cx="7315200" cy="6096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32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Сказкотерапия</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ru-RU"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8" name="Скругленный прямоугольник 27"/>
          <p:cNvSpPr/>
          <p:nvPr/>
        </p:nvSpPr>
        <p:spPr>
          <a:xfrm>
            <a:off x="1066800" y="3505200"/>
            <a:ext cx="7315200" cy="6096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32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Психогимнастика</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ru-RU"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4" name="Скругленный прямоугольник 33"/>
          <p:cNvSpPr/>
          <p:nvPr/>
        </p:nvSpPr>
        <p:spPr>
          <a:xfrm>
            <a:off x="1066800" y="4495800"/>
            <a:ext cx="7315200" cy="6096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32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Логоритмика</a:t>
            </a:r>
            <a:endParaRPr lang="ru-RU"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1" name="Скругленный прямоугольник 10"/>
          <p:cNvSpPr/>
          <p:nvPr/>
        </p:nvSpPr>
        <p:spPr>
          <a:xfrm>
            <a:off x="1066800" y="5486400"/>
            <a:ext cx="7315200" cy="6096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Музыкотерапия</a:t>
            </a:r>
            <a:endParaRPr lang="ru-RU"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2" name="Выгнутая вправо стрелка 11"/>
          <p:cNvSpPr/>
          <p:nvPr/>
        </p:nvSpPr>
        <p:spPr>
          <a:xfrm>
            <a:off x="8458200" y="4800600"/>
            <a:ext cx="457200" cy="1066800"/>
          </a:xfrm>
          <a:prstGeom prst="curvedLef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ru-RU">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67200" y="1295400"/>
            <a:ext cx="4419600" cy="5105400"/>
          </a:xfrm>
        </p:spPr>
        <p:txBody>
          <a:bodyPr>
            <a:noAutofit/>
          </a:bodyPr>
          <a:lstStyle/>
          <a:p>
            <a:pPr algn="ctr">
              <a:buNone/>
            </a:pPr>
            <a:r>
              <a:rPr lang="ru-RU" sz="2000" dirty="0" smtClean="0"/>
              <a:t>Игровой </a:t>
            </a:r>
            <a:r>
              <a:rPr lang="ru-RU" sz="2000" dirty="0" err="1" smtClean="0"/>
              <a:t>стретчинг</a:t>
            </a:r>
            <a:r>
              <a:rPr lang="ru-RU" sz="2000" dirty="0" smtClean="0"/>
              <a:t> – это специально подобранные упражнения на растяжку мышц, проводимые с детьми в игровой форме. Благодаря </a:t>
            </a:r>
            <a:r>
              <a:rPr lang="ru-RU" sz="2000" dirty="0" err="1" smtClean="0"/>
              <a:t>стретчингу</a:t>
            </a:r>
            <a:r>
              <a:rPr lang="ru-RU" sz="2000" dirty="0" smtClean="0"/>
              <a:t> увеличивается подвижность суставов, мышцы становятся более эластичными и гибкими, дольше сохраняют работоспособность. </a:t>
            </a:r>
            <a:r>
              <a:rPr lang="ru-RU" sz="2000" dirty="0" err="1" smtClean="0"/>
              <a:t>Стретчинг</a:t>
            </a:r>
            <a:r>
              <a:rPr lang="ru-RU" sz="2000" dirty="0" smtClean="0"/>
              <a:t> повышает общую двигательную активность. Упражнения </a:t>
            </a:r>
            <a:r>
              <a:rPr lang="ru-RU" sz="2000" dirty="0" err="1" smtClean="0"/>
              <a:t>стретчинга</a:t>
            </a:r>
            <a:r>
              <a:rPr lang="ru-RU" sz="2000" dirty="0" smtClean="0"/>
              <a:t> направлены на формирование правильной осанки. Кроме этого развивается эластичность мышц, воспитывается выносливость и старательность.</a:t>
            </a:r>
            <a:endParaRPr lang="ru-RU" sz="2000" dirty="0"/>
          </a:p>
        </p:txBody>
      </p:sp>
      <p:sp>
        <p:nvSpPr>
          <p:cNvPr id="4" name="Скругленный прямоугольник 3"/>
          <p:cNvSpPr/>
          <p:nvPr/>
        </p:nvSpPr>
        <p:spPr>
          <a:xfrm>
            <a:off x="914400" y="228600"/>
            <a:ext cx="7315200" cy="76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4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Стретчинг</a:t>
            </a:r>
            <a:r>
              <a:rPr lang="ru-RU"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ru-RU" sz="4400" dirty="0"/>
          </a:p>
        </p:txBody>
      </p:sp>
      <p:pic>
        <p:nvPicPr>
          <p:cNvPr id="8" name="Рисунок 7" descr="mzl.mdqucfcz.png"/>
          <p:cNvPicPr>
            <a:picLocks noChangeAspect="1"/>
          </p:cNvPicPr>
          <p:nvPr/>
        </p:nvPicPr>
        <p:blipFill>
          <a:blip r:embed="rId3" cstate="email">
            <a:clrChange>
              <a:clrFrom>
                <a:srgbClr val="FFFFFF"/>
              </a:clrFrom>
              <a:clrTo>
                <a:srgbClr val="FFFFFF">
                  <a:alpha val="0"/>
                </a:srgbClr>
              </a:clrTo>
            </a:clrChange>
          </a:blip>
          <a:stretch>
            <a:fillRect/>
          </a:stretch>
        </p:blipFill>
        <p:spPr>
          <a:xfrm>
            <a:off x="685800" y="1143000"/>
            <a:ext cx="3683000" cy="55245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0" y="1447800"/>
            <a:ext cx="4114800" cy="4876800"/>
          </a:xfrm>
        </p:spPr>
        <p:txBody>
          <a:bodyPr>
            <a:normAutofit fontScale="62500" lnSpcReduction="20000"/>
          </a:bodyPr>
          <a:lstStyle/>
          <a:p>
            <a:pPr algn="ctr">
              <a:buNone/>
            </a:pPr>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p>
          <a:p>
            <a:pPr algn="ctr">
              <a:buNone/>
            </a:pPr>
            <a:r>
              <a:rPr lang="ru-RU" dirty="0" smtClean="0"/>
              <a:t> – это гимнастика с оздоровительной направленностью, основным средством которой являются комплексы гимнастических упражнений, различные по своему характеру, выполняемые под ритмическую музыку, оформленные танцевальными движениями.</a:t>
            </a:r>
          </a:p>
          <a:p>
            <a:pPr algn="ctr"/>
            <a:r>
              <a:rPr lang="ru-RU" dirty="0" smtClean="0"/>
              <a:t>овладение свободой движения под музыку</a:t>
            </a:r>
          </a:p>
          <a:p>
            <a:pPr algn="ctr"/>
            <a:r>
              <a:rPr lang="ru-RU" dirty="0" smtClean="0"/>
              <a:t>это и основные, </a:t>
            </a:r>
            <a:r>
              <a:rPr lang="ru-RU" dirty="0" err="1" smtClean="0"/>
              <a:t>общеразвивающие</a:t>
            </a:r>
            <a:r>
              <a:rPr lang="ru-RU" dirty="0" smtClean="0"/>
              <a:t> движения, разнообразные жесты, танцевальные движения</a:t>
            </a:r>
            <a:endParaRPr lang="ru-RU" dirty="0"/>
          </a:p>
        </p:txBody>
      </p:sp>
      <p:pic>
        <p:nvPicPr>
          <p:cNvPr id="4" name="Рисунок 3" descr="ASIROAS2.jpg"/>
          <p:cNvPicPr>
            <a:picLocks noChangeAspect="1"/>
          </p:cNvPicPr>
          <p:nvPr/>
        </p:nvPicPr>
        <p:blipFill>
          <a:blip r:embed="rId3" cstate="email"/>
          <a:stretch>
            <a:fillRect/>
          </a:stretch>
        </p:blipFill>
        <p:spPr>
          <a:xfrm>
            <a:off x="381000" y="2209800"/>
            <a:ext cx="3986634" cy="3002280"/>
          </a:xfrm>
          <a:prstGeom prst="rect">
            <a:avLst/>
          </a:prstGeom>
        </p:spPr>
      </p:pic>
      <p:sp>
        <p:nvSpPr>
          <p:cNvPr id="5" name="Скругленный прямоугольник 4"/>
          <p:cNvSpPr/>
          <p:nvPr/>
        </p:nvSpPr>
        <p:spPr>
          <a:xfrm>
            <a:off x="914400" y="228600"/>
            <a:ext cx="7315200" cy="76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Ритмопластика </a:t>
            </a:r>
            <a:endParaRPr lang="ru-RU" sz="4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0" y="1600200"/>
            <a:ext cx="4114800" cy="4525963"/>
          </a:xfrm>
        </p:spPr>
        <p:txBody>
          <a:bodyPr>
            <a:normAutofit fontScale="62500" lnSpcReduction="20000"/>
          </a:bodyPr>
          <a:lstStyle/>
          <a:p>
            <a:pPr algn="ctr">
              <a:buNone/>
            </a:pPr>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Динамическая пауза, </a:t>
            </a:r>
            <a:r>
              <a:rPr lang="ru-RU" dirty="0" smtClean="0"/>
              <a:t>или как ее еще называют </a:t>
            </a:r>
            <a:r>
              <a:rPr lang="ru-RU" dirty="0" err="1" smtClean="0"/>
              <a:t>физминутка</a:t>
            </a:r>
            <a:r>
              <a:rPr lang="ru-RU" dirty="0" smtClean="0"/>
              <a:t>, - это короткая разминка среди занятия. Если педагогу необходимо снять накопившееся у детей утомление, привлечь внимание детей и повысить их работоспособность, то стоит, а иногда и вовсе необходимо, провести небольшую </a:t>
            </a:r>
            <a:r>
              <a:rPr lang="ru-RU"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динамическую паузу</a:t>
            </a:r>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endParaRPr lang="ru-RU" dirty="0" smtClean="0"/>
          </a:p>
          <a:p>
            <a:pPr algn="ctr"/>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Динамическая пауза </a:t>
            </a:r>
            <a:r>
              <a:rPr lang="ru-RU" dirty="0" smtClean="0"/>
              <a:t>- это вид активного отдыха. Проводится она тогда, когда дети утомились. </a:t>
            </a:r>
          </a:p>
          <a:p>
            <a:endParaRPr lang="ru-RU" dirty="0"/>
          </a:p>
        </p:txBody>
      </p:sp>
      <p:pic>
        <p:nvPicPr>
          <p:cNvPr id="5" name="Рисунок 4" descr="дп.jpg"/>
          <p:cNvPicPr>
            <a:picLocks noChangeAspect="1"/>
          </p:cNvPicPr>
          <p:nvPr/>
        </p:nvPicPr>
        <p:blipFill>
          <a:blip r:embed="rId3" cstate="email"/>
          <a:stretch>
            <a:fillRect/>
          </a:stretch>
        </p:blipFill>
        <p:spPr>
          <a:xfrm>
            <a:off x="457200" y="1905000"/>
            <a:ext cx="4165600" cy="3581400"/>
          </a:xfrm>
          <a:prstGeom prst="rect">
            <a:avLst/>
          </a:prstGeom>
        </p:spPr>
      </p:pic>
      <p:sp>
        <p:nvSpPr>
          <p:cNvPr id="7" name="Скругленный прямоугольник 6"/>
          <p:cNvSpPr/>
          <p:nvPr/>
        </p:nvSpPr>
        <p:spPr>
          <a:xfrm>
            <a:off x="914400" y="228600"/>
            <a:ext cx="7315200" cy="76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Динамическая пауза </a:t>
            </a:r>
            <a:endParaRPr lang="ru-RU" sz="4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TotalTime>
  <Words>561</Words>
  <Application>Microsoft Office PowerPoint</Application>
  <PresentationFormat>Экран (4:3)</PresentationFormat>
  <Paragraphs>64</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Office Theme</vt:lpstr>
      <vt:lpstr>Внедрение здоровьесберегающих технологий в работу по физическому развитию детей.</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Внедрение здоровьесберегающих технологий в работу по физическому развитию детей.</dc:title>
  <dc:creator>Ольга Крестовникова</dc:creator>
  <cp:lastModifiedBy>IrinaA</cp:lastModifiedBy>
  <cp:revision>36</cp:revision>
  <dcterms:created xsi:type="dcterms:W3CDTF">2017-12-12T11:41:45Z</dcterms:created>
  <dcterms:modified xsi:type="dcterms:W3CDTF">2020-02-14T05:57:16Z</dcterms:modified>
</cp:coreProperties>
</file>