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65" r:id="rId4"/>
    <p:sldId id="276" r:id="rId5"/>
    <p:sldId id="260" r:id="rId6"/>
    <p:sldId id="266" r:id="rId7"/>
    <p:sldId id="267" r:id="rId8"/>
    <p:sldId id="268" r:id="rId9"/>
    <p:sldId id="269" r:id="rId10"/>
    <p:sldId id="270" r:id="rId11"/>
    <p:sldId id="274" r:id="rId12"/>
    <p:sldId id="271" r:id="rId13"/>
    <p:sldId id="272" r:id="rId14"/>
    <p:sldId id="278" r:id="rId15"/>
    <p:sldId id="277" r:id="rId16"/>
  </p:sldIdLst>
  <p:sldSz cx="9144000" cy="6858000" type="screen4x3"/>
  <p:notesSz cx="6858000" cy="9144000"/>
  <p:embeddedFontLst>
    <p:embeddedFont>
      <p:font typeface="Romana Script" charset="-5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haroni" pitchFamily="2" charset="-79"/>
      <p:bold r:id="rId22"/>
    </p:embeddedFont>
    <p:embeddedFont>
      <p:font typeface="Monotype Corsiva" pitchFamily="66" charset="0"/>
      <p: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604"/>
    <a:srgbClr val="CC3300"/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170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cLjg6TNg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0;&#1088;-&#1076;&#1077;&#1090;&#1077;&#1081;.&#1076;&#1077;&#1090;&#1080;/to-kids/khochu-vse-znat/3099-priroda-poyushchie-peski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y-sad/raznoe/2015/05/17/igry-s-peskom-kartotek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4X-XRAgdqs" TargetMode="External"/><Relationship Id="rId3" Type="http://schemas.openxmlformats.org/officeDocument/2006/relationships/hyperlink" Target="https://www.youtube.com/watch?v=xGXPXhTt_a8" TargetMode="External"/><Relationship Id="rId7" Type="http://schemas.openxmlformats.org/officeDocument/2006/relationships/hyperlink" Target="https://www.youtube.com/watch?v=DeWarle4dW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lFmTtikCQo4" TargetMode="External"/><Relationship Id="rId5" Type="http://schemas.openxmlformats.org/officeDocument/2006/relationships/hyperlink" Target="https://www.youtube.com/watch?v=iGyojGjAvyw" TargetMode="External"/><Relationship Id="rId4" Type="http://schemas.openxmlformats.org/officeDocument/2006/relationships/hyperlink" Target="https://www.youtube.com/watch?v=T2T7ljHobU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ladraz.ru/blogs/natalja-anatolevna-eliseva/avtorskaja-skazka-volshebnik-kukumba-v-pesochnoi-strane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ng.psd-photoshop.ru/publ/kliparty/klipart_dlja_fotoshopa_zverjata_shkolniki/36-1-0-2922" TargetMode="External"/><Relationship Id="rId3" Type="http://schemas.openxmlformats.org/officeDocument/2006/relationships/hyperlink" Target="https://img-fotki.yandex.ru/get/107080/134091466.3e7/0_155a5d_44c3f9f7_S" TargetMode="External"/><Relationship Id="rId7" Type="http://schemas.openxmlformats.org/officeDocument/2006/relationships/hyperlink" Target="http://img-fotki.yandex.ru/get/6723/16969765.1fc/0_8c9a9_93de2f9b_orig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9652/16969765.224/0_8ebe6_578f197b_orig.png" TargetMode="External"/><Relationship Id="rId11" Type="http://schemas.openxmlformats.org/officeDocument/2006/relationships/hyperlink" Target="https://infourok.ru/kartoteka-opitov-s-peskom-dlya-detey-mladshego-doshkolnogo-vozrasta-2906898.html" TargetMode="External"/><Relationship Id="rId5" Type="http://schemas.openxmlformats.org/officeDocument/2006/relationships/hyperlink" Target="https://img-fotki.yandex.ru/get/15541/39663434.754/0_a39ac_a54187f5_XL.png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nachalo4ka.ru/wp-content/uploads/2015/01/raznotsvetnyie-kruglyie-sharyi-1.png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png.psd-photoshop.ru/publ/kliparty/klipart_dlja_fotoshopa_zverjata_shkolniki/36-1-0-2922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s://img-fotki.yandex.ru/get/107080/134091466.3e7/0_155a5d_44c3f9f7_S" TargetMode="External"/><Relationship Id="rId7" Type="http://schemas.openxmlformats.org/officeDocument/2006/relationships/hyperlink" Target="http://img-fotki.yandex.ru/get/6723/16969765.1fc/0_8c9a9_93de2f9b_orig.png" TargetMode="External"/><Relationship Id="rId12" Type="http://schemas.openxmlformats.org/officeDocument/2006/relationships/hyperlink" Target="http://kidsclever.ru/content/zagadki-pro-pesok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9652/16969765.224/0_8ebe6_578f197b_orig.png" TargetMode="External"/><Relationship Id="rId11" Type="http://schemas.openxmlformats.org/officeDocument/2006/relationships/hyperlink" Target="http://www.numama.ru/blogs/kopilka-detskih-stihov/stihi-pro-pesok.html" TargetMode="External"/><Relationship Id="rId5" Type="http://schemas.openxmlformats.org/officeDocument/2006/relationships/hyperlink" Target="https://img-fotki.yandex.ru/get/15541/39663434.754/0_a39ac_a54187f5_XL.png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poslovicy.ru/pro-pesok/" TargetMode="External"/><Relationship Id="rId4" Type="http://schemas.openxmlformats.org/officeDocument/2006/relationships/hyperlink" Target="http://nachalo4ka.ru/wp-content/uploads/2015/01/raznotsvetnyie-kruglyie-sharyi-1.png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search?filmId=1253714178654975403&amp;text=%D0%BF%D1%83%D1%81%D1%82%D1%8B%D0%BD%D0%B8%20%D0%BC%D0%B8%D1%80%D0%B0%20%D1%80%D0%B0%D1%81%D1%81%D0%BA%D0%B0%D0%B7%D1%8B%20%D0%B4%D0%BB%D1%8F%20%D0%B4%D0%B5%D1%82%D0%B5%D0%B9&amp;noreask=1&amp;path=wizar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search?filmId=6925396662550529148&amp;text=%D0%BF%D1%83%D1%81%D1%82%D1%8B%D0%BD%D0%B8%20%D0%BC%D0%B8%D1%80%D0%B0%20%D1%80%D0%B0%D1%81%D1%81%D0%BA%D0%B0%D0%B7%D1%8B%20%D0%B4%D0%BB%D1%8F%20%D0%B4%D0%B5%D1%82%D0%B5%D0%B9&amp;noreask=1&amp;path=wizar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gslide.ru/geografiya/5130-rasteniya-pustini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5&amp;v=PH3Lv1zIQ3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611560" y="955973"/>
            <a:ext cx="5616624" cy="4884424"/>
            <a:chOff x="1105219" y="2955212"/>
            <a:chExt cx="7175874" cy="60955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7" y="2955212"/>
              <a:ext cx="7165476" cy="28806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200" b="1" dirty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Шаблон </a:t>
              </a:r>
              <a:r>
                <a:rPr lang="ru-RU" sz="72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50000">
                        <a:srgbClr val="9CB86E"/>
                      </a:gs>
                      <a:gs pos="100000">
                        <a:srgbClr val="156B13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презентации</a:t>
              </a:r>
              <a:endParaRPr lang="ru-RU" sz="72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mana Script" pitchFamily="34" charset="-52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05219" y="8244160"/>
              <a:ext cx="5084704" cy="806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Автор презентации 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Фокина Лидия Петровна </a:t>
              </a:r>
            </a:p>
          </p:txBody>
        </p:sp>
      </p:grpSp>
      <p:pic>
        <p:nvPicPr>
          <p:cNvPr id="1026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2060848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Образовательный маршрут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«Этот удивительный песок»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CC3300"/>
                </a:solidFill>
              </a:rPr>
              <a:t>(РЕКОМЕНДАЦИИ ДЛЯ РОДИТЕЛЕЙ И ДЕТЕЙ ДОШКОЛЬНОГО ВОЗРАСТА) </a:t>
            </a:r>
          </a:p>
          <a:p>
            <a:pPr algn="r"/>
            <a:r>
              <a:rPr lang="ru-RU" b="1" i="1" dirty="0" smtClean="0">
                <a:solidFill>
                  <a:srgbClr val="502604"/>
                </a:solidFill>
              </a:rPr>
              <a:t>Автор:</a:t>
            </a:r>
          </a:p>
          <a:p>
            <a:pPr algn="r"/>
            <a:r>
              <a:rPr lang="ru-RU" b="1" i="1" dirty="0" smtClean="0">
                <a:solidFill>
                  <a:srgbClr val="502604"/>
                </a:solidFill>
              </a:rPr>
              <a:t>Храмкова Светлана Николаевна</a:t>
            </a:r>
          </a:p>
          <a:p>
            <a:pPr algn="r"/>
            <a:r>
              <a:rPr lang="ru-RU" b="1" i="1" dirty="0" smtClean="0">
                <a:solidFill>
                  <a:srgbClr val="502604"/>
                </a:solidFill>
              </a:rPr>
              <a:t>воспитатель</a:t>
            </a:r>
            <a:endParaRPr lang="ru-RU" dirty="0">
              <a:solidFill>
                <a:srgbClr val="50260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05273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02604"/>
                </a:solidFill>
                <a:cs typeface="Aharoni" pitchFamily="2" charset="-79"/>
              </a:rPr>
              <a:t>Структурное подразделение </a:t>
            </a:r>
            <a:r>
              <a:rPr lang="ru-RU" dirty="0" err="1" smtClean="0">
                <a:solidFill>
                  <a:srgbClr val="502604"/>
                </a:solidFill>
                <a:cs typeface="Aharoni" pitchFamily="2" charset="-79"/>
              </a:rPr>
              <a:t>ГБОУ</a:t>
            </a:r>
            <a:r>
              <a:rPr lang="ru-RU" dirty="0" smtClean="0">
                <a:solidFill>
                  <a:srgbClr val="502604"/>
                </a:solidFill>
                <a:cs typeface="Aharoni" pitchFamily="2" charset="-79"/>
              </a:rPr>
              <a:t> Самарской области гимназии  </a:t>
            </a:r>
            <a:br>
              <a:rPr lang="ru-RU" dirty="0" smtClean="0">
                <a:solidFill>
                  <a:srgbClr val="502604"/>
                </a:solidFill>
                <a:cs typeface="Aharoni" pitchFamily="2" charset="-79"/>
              </a:rPr>
            </a:br>
            <a:r>
              <a:rPr lang="ru-RU" dirty="0" smtClean="0">
                <a:solidFill>
                  <a:srgbClr val="502604"/>
                </a:solidFill>
                <a:cs typeface="Aharoni" pitchFamily="2" charset="-79"/>
              </a:rPr>
              <a:t>   «Образовательный центр «Гармония» г.о. Отрадный, </a:t>
            </a:r>
            <a:br>
              <a:rPr lang="ru-RU" dirty="0" smtClean="0">
                <a:solidFill>
                  <a:srgbClr val="502604"/>
                </a:solidFill>
                <a:cs typeface="Aharoni" pitchFamily="2" charset="-79"/>
              </a:rPr>
            </a:br>
            <a:r>
              <a:rPr lang="ru-RU" dirty="0" smtClean="0">
                <a:solidFill>
                  <a:srgbClr val="502604"/>
                </a:solidFill>
                <a:cs typeface="Aharoni" pitchFamily="2" charset="-79"/>
              </a:rPr>
              <a:t>«Детский сад №13»</a:t>
            </a:r>
            <a:endParaRPr lang="ru-RU" dirty="0">
              <a:solidFill>
                <a:srgbClr val="50260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83671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502604"/>
                </a:solidFill>
              </a:rPr>
              <a:t>Шаг 7</a:t>
            </a:r>
            <a:endParaRPr lang="ru-RU" sz="4800" b="1" i="1" dirty="0">
              <a:solidFill>
                <a:srgbClr val="50260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62880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2604"/>
                </a:solidFill>
              </a:rPr>
              <a:t>В нашем регионе в основном есть только речной песок, а в карьерах встречается с примесью глины, ребята которые ездили на море знают еще и морской песок. Спросите малыша , а знает ли он,  какие еще виды песка существуют? После беседы можно посмотреть фильм и узнать какие пески еще бывают.</a:t>
            </a:r>
          </a:p>
          <a:p>
            <a:pPr algn="ctr"/>
            <a:r>
              <a:rPr lang="en-US" b="1" dirty="0" smtClean="0">
                <a:solidFill>
                  <a:srgbClr val="502604"/>
                </a:solidFill>
                <a:hlinkClick r:id="rId3"/>
              </a:rPr>
              <a:t>https://www.youtube.com/watch?v=5ucLjg6TNgo</a:t>
            </a:r>
            <a:endParaRPr lang="ru-RU" b="1" dirty="0" smtClean="0">
              <a:solidFill>
                <a:srgbClr val="502604"/>
              </a:solidFill>
            </a:endParaRPr>
          </a:p>
          <a:p>
            <a:pPr algn="ctr"/>
            <a:endParaRPr lang="ru-RU" b="1" dirty="0">
              <a:solidFill>
                <a:srgbClr val="50260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3861048"/>
            <a:ext cx="3290279" cy="184987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70080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2604"/>
                </a:solidFill>
              </a:rPr>
              <a:t>Кроме разных видов песка есть совсем необычные, которые называются «Поющие пески». Поинтересуйтесь у ребенка: «Почему они так называются? Почему он так считает?». Выслушайте все предположения ребенка. И после беседы прочитайте детям легенду о поющих песках  и как они возникли.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90872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502604"/>
                </a:solidFill>
              </a:rPr>
              <a:t>Шаг 8</a:t>
            </a:r>
            <a:r>
              <a:rPr lang="ru-RU" sz="4800" b="1" i="1" dirty="0" smtClean="0">
                <a:solidFill>
                  <a:srgbClr val="502604"/>
                </a:solidFill>
              </a:rPr>
              <a:t> </a:t>
            </a:r>
            <a:endParaRPr lang="ru-RU" sz="4800" b="1" i="1" dirty="0">
              <a:solidFill>
                <a:srgbClr val="50260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284984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3"/>
              </a:rPr>
              <a:t>https://</a:t>
            </a:r>
            <a:r>
              <a:rPr lang="ru-RU" b="1" dirty="0" err="1" smtClean="0">
                <a:hlinkClick r:id="rId3"/>
              </a:rPr>
              <a:t>мир-детей.дети</a:t>
            </a:r>
            <a:r>
              <a:rPr lang="ru-RU" b="1" dirty="0" smtClean="0">
                <a:hlinkClick r:id="rId3"/>
              </a:rPr>
              <a:t>/</a:t>
            </a:r>
            <a:r>
              <a:rPr lang="en-US" b="1" dirty="0" smtClean="0">
                <a:hlinkClick r:id="rId3"/>
              </a:rPr>
              <a:t>to-kids/</a:t>
            </a:r>
            <a:r>
              <a:rPr lang="en-US" b="1" dirty="0" err="1" smtClean="0">
                <a:hlinkClick r:id="rId3"/>
              </a:rPr>
              <a:t>khochu-vse-znat</a:t>
            </a:r>
            <a:r>
              <a:rPr lang="en-US" b="1" dirty="0" smtClean="0">
                <a:hlinkClick r:id="rId3"/>
              </a:rPr>
              <a:t>/3099-priroda-poyushchie-peski.html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4077072"/>
            <a:ext cx="2664296" cy="149793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980729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502604"/>
                </a:solidFill>
              </a:rPr>
              <a:t>Шаг 9</a:t>
            </a:r>
            <a:endParaRPr lang="ru-RU" sz="4800" b="1" i="1" dirty="0">
              <a:solidFill>
                <a:srgbClr val="50260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77281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Песок поможет вашему  малышу научиться ориентироваться в пространстве, считать, развивать тактильно-кинестетическую чувствительность, мелкую моторику, воображение  устанавливать закономерности.  </a:t>
            </a:r>
          </a:p>
          <a:p>
            <a:pPr algn="ctr"/>
            <a:r>
              <a:rPr lang="ru-RU" b="1" dirty="0" smtClean="0"/>
              <a:t>Предлагаем Вам картотеку игр с песком: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35699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https://nsportal.ru/detskiy-sad/raznoe/2015/05/17/igry-s-peskom-kartoteka</a:t>
            </a:r>
            <a:endParaRPr lang="ru-RU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4149080"/>
            <a:ext cx="2945766" cy="165618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836712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502604"/>
                </a:solidFill>
              </a:rPr>
              <a:t>Шаг 10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55679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2604"/>
                </a:solidFill>
              </a:rPr>
              <a:t>А знаете ли вы, что в песок можно не только играть, но и создавать картины из песка? Предлагаем мастер классы:</a:t>
            </a:r>
          </a:p>
          <a:p>
            <a:endParaRPr lang="ru-RU" dirty="0">
              <a:solidFill>
                <a:srgbClr val="50260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20486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3"/>
              </a:rPr>
              <a:t>https://www.youtube.com/watch?v=xGXPXhTt_a8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564904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hlinkClick r:id="rId4"/>
              </a:rPr>
              <a:t>  </a:t>
            </a:r>
            <a:r>
              <a:rPr lang="en-US" b="1" dirty="0" smtClean="0">
                <a:hlinkClick r:id="rId4"/>
              </a:rPr>
              <a:t>https://www.youtube.com/watch?v=T2T7ljHobUg</a:t>
            </a:r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92494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5"/>
              </a:rPr>
              <a:t>https://www.youtube.com/watch?v=iGyojGjAvyw</a:t>
            </a:r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328498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hlinkClick r:id="rId6"/>
              </a:rPr>
              <a:t>  </a:t>
            </a:r>
            <a:r>
              <a:rPr lang="en-US" b="1" dirty="0" smtClean="0">
                <a:hlinkClick r:id="rId6"/>
              </a:rPr>
              <a:t>https://www.youtube.com/watch?v=lFmTtikCQo4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19672" y="3670429"/>
            <a:ext cx="56886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0260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Картины из песка в бутылк</a:t>
            </a:r>
            <a:r>
              <a:rPr lang="ru-RU" b="1" dirty="0" smtClean="0">
                <a:solidFill>
                  <a:srgbClr val="50260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https://www.youtube.com/watch?v=DeWarle4dW0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50260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Окраска песка в домашних условиях: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50260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https://www.youtube.com/watch?v=d4X-XRAgdqs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268760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Уважаемые родители, наше путешествие в песочный мир подошло к концу, если Вас заинтересовала данная тема, то мы приглашаем к нам в мини-музей, который находится в Лаборатории СП «Детский сад №13»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света\Desktop\20190114_1449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2612936"/>
            <a:ext cx="3831219" cy="319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988840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5400" dirty="0" smtClean="0">
                <a:solidFill>
                  <a:srgbClr val="C00000"/>
                </a:solidFill>
              </a:rPr>
              <a:t>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endParaRPr lang="ru-RU" sz="4800" b="1" dirty="0"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  <p:pic>
        <p:nvPicPr>
          <p:cNvPr id="3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1844825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502604"/>
                </a:solidFill>
                <a:latin typeface="Times New Roman" pitchFamily="18" charset="0"/>
                <a:cs typeface="Times New Roman" pitchFamily="18" charset="0"/>
              </a:rPr>
              <a:t> Игры с песком – одна из форм естественной активности ребёнка. Именно поэтому вы можете использовать песок, проводя развивающие и обучающие занятия, играя.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502604"/>
                </a:solidFill>
                <a:latin typeface="Times New Roman" pitchFamily="18" charset="0"/>
                <a:cs typeface="Times New Roman" pitchFamily="18" charset="0"/>
              </a:rPr>
              <a:t>Взаимодействие с песком стабилизирует эмоциональное состояние ребёнка, улучшает самочувствие.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502604"/>
                </a:solidFill>
                <a:latin typeface="Times New Roman" pitchFamily="18" charset="0"/>
                <a:cs typeface="Times New Roman" pitchFamily="18" charset="0"/>
              </a:rPr>
              <a:t>С помощью построений на песке можно развивать наглядно-образное мышление, восприятие и память. </a:t>
            </a:r>
            <a:endParaRPr lang="ru-RU" b="1" dirty="0">
              <a:solidFill>
                <a:srgbClr val="5026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05273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Уважаемые родители!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72514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чтобы узнать много нового и интересного о песке, я предлагаю Вам данный образовательный маршрут!!!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98072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502604"/>
                </a:solidFill>
              </a:rPr>
              <a:t>Шаг 1</a:t>
            </a:r>
            <a:endParaRPr lang="ru-RU" sz="4800" b="1" i="1" dirty="0">
              <a:solidFill>
                <a:srgbClr val="50260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844824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2604"/>
                </a:solidFill>
              </a:rPr>
              <a:t>Спросите у ребенка, что он знает о песке и о его свойствах. Обязательно выслушайте все версии, которые вам расскажет ребенок . А после прочитайте сказку </a:t>
            </a:r>
          </a:p>
          <a:p>
            <a:pPr algn="ctr"/>
            <a:r>
              <a:rPr lang="ru-RU" b="1" dirty="0" smtClean="0">
                <a:solidFill>
                  <a:srgbClr val="502604"/>
                </a:solidFill>
              </a:rPr>
              <a:t>«Волшебник </a:t>
            </a:r>
            <a:r>
              <a:rPr lang="ru-RU" b="1" dirty="0" err="1" smtClean="0">
                <a:solidFill>
                  <a:srgbClr val="502604"/>
                </a:solidFill>
              </a:rPr>
              <a:t>Кукумба</a:t>
            </a:r>
            <a:r>
              <a:rPr lang="ru-RU" b="1" dirty="0" smtClean="0">
                <a:solidFill>
                  <a:srgbClr val="502604"/>
                </a:solidFill>
              </a:rPr>
              <a:t> в песочной стране»</a:t>
            </a:r>
          </a:p>
          <a:p>
            <a:pPr algn="ctr"/>
            <a:endParaRPr lang="ru-RU" b="1" dirty="0" smtClean="0">
              <a:solidFill>
                <a:srgbClr val="502604"/>
              </a:solidFill>
            </a:endParaRPr>
          </a:p>
          <a:p>
            <a:pPr algn="ctr"/>
            <a:r>
              <a:rPr lang="ru-RU" b="1" u="sng" dirty="0" smtClean="0">
                <a:solidFill>
                  <a:srgbClr val="502604"/>
                </a:solidFill>
                <a:hlinkClick r:id="rId3"/>
              </a:rPr>
              <a:t>http://kladraz.ru/blogs/natalja-anatolevna-eliseva/avtorskaja-skazka-volshebnik-kukumba-v-pesochnoi-strane.html</a:t>
            </a:r>
            <a:endParaRPr lang="ru-RU" b="1" u="sng" dirty="0" smtClean="0">
              <a:solidFill>
                <a:srgbClr val="502604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4005064"/>
            <a:ext cx="3354185" cy="188580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462917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30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Новосибирской области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hlinkClick r:id="rId2"/>
                </a:rPr>
                <a:t> http://linda6035.ucoz.ru/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33265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Информационные источники</a:t>
            </a:r>
          </a:p>
          <a:p>
            <a:r>
              <a:rPr lang="ru-RU" dirty="0">
                <a:latin typeface="Monotype Corsiva" pitchFamily="66" charset="0"/>
              </a:rPr>
              <a:t>Фон </a:t>
            </a:r>
            <a:r>
              <a:rPr lang="en-US" dirty="0">
                <a:latin typeface="Monotype Corsiva" pitchFamily="66" charset="0"/>
                <a:hlinkClick r:id="rId3"/>
              </a:rPr>
              <a:t>https://img-fotki.yandex.ru/get/107080/134091466.3e7/0_155a5d_44c3f9f7_S</a:t>
            </a:r>
            <a:r>
              <a:rPr lang="ru-RU" dirty="0">
                <a:latin typeface="Monotype Corsiva" pitchFamily="66" charset="0"/>
              </a:rPr>
              <a:t> </a:t>
            </a:r>
          </a:p>
          <a:p>
            <a:r>
              <a:rPr lang="ru-RU" dirty="0">
                <a:latin typeface="Monotype Corsiva" pitchFamily="66" charset="0"/>
              </a:rPr>
              <a:t>Шары  </a:t>
            </a:r>
            <a:r>
              <a:rPr lang="ru-RU" u="sng" dirty="0">
                <a:latin typeface="Monotype Corsiva" pitchFamily="66" charset="0"/>
                <a:hlinkClick r:id="rId4"/>
              </a:rPr>
              <a:t>http://nachalo4ka.ru/wp-content/uploads/2015/01/raznotsvetnyie-kruglyie-sharyi-1.png</a:t>
            </a:r>
            <a:endParaRPr lang="ru-RU" u="sng" dirty="0">
              <a:latin typeface="Monotype Corsiva" pitchFamily="66" charset="0"/>
            </a:endParaRPr>
          </a:p>
          <a:p>
            <a:r>
              <a:rPr lang="ru-RU" dirty="0">
                <a:latin typeface="Monotype Corsiva" pitchFamily="66" charset="0"/>
              </a:rPr>
              <a:t>Бордюр </a:t>
            </a:r>
            <a:r>
              <a:rPr lang="en-US" dirty="0">
                <a:latin typeface="Monotype Corsiva" pitchFamily="66" charset="0"/>
                <a:hlinkClick r:id="rId5"/>
              </a:rPr>
              <a:t>https://img-fotki.yandex.ru/get/15541/39663434.754/0_a39ac_a54187f5_XL.png</a:t>
            </a:r>
            <a:endParaRPr lang="ru-RU" dirty="0">
              <a:latin typeface="Monotype Corsiva" pitchFamily="66" charset="0"/>
            </a:endParaRPr>
          </a:p>
          <a:p>
            <a:r>
              <a:rPr lang="ru-RU" dirty="0">
                <a:latin typeface="Monotype Corsiva" pitchFamily="66" charset="0"/>
              </a:rPr>
              <a:t>Декор  </a:t>
            </a:r>
            <a:r>
              <a:rPr lang="en-US" dirty="0">
                <a:latin typeface="Monotype Corsiva" pitchFamily="66" charset="0"/>
                <a:hlinkClick r:id="rId6"/>
              </a:rPr>
              <a:t>http://img-fotki.yandex.ru/get/9652/16969765.224/0_8ebe6_578f197b_orig.png</a:t>
            </a:r>
            <a:endParaRPr lang="ru-RU" dirty="0">
              <a:latin typeface="Monotype Corsiva" pitchFamily="66" charset="0"/>
            </a:endParaRPr>
          </a:p>
          <a:p>
            <a:r>
              <a:rPr lang="ru-RU" dirty="0">
                <a:latin typeface="Monotype Corsiva" pitchFamily="66" charset="0"/>
              </a:rPr>
              <a:t>Декор 1  </a:t>
            </a:r>
            <a:r>
              <a:rPr lang="en-US" dirty="0">
                <a:latin typeface="Monotype Corsiva" pitchFamily="66" charset="0"/>
                <a:hlinkClick r:id="rId7"/>
              </a:rPr>
              <a:t>http://img-fotki.yandex.ru/get/6723/16969765.1fc/0_8c9a9_93de2f9b_orig.png</a:t>
            </a:r>
            <a:endParaRPr lang="ru-RU" dirty="0">
              <a:latin typeface="Monotype Corsiva" pitchFamily="66" charset="0"/>
            </a:endParaRPr>
          </a:p>
          <a:p>
            <a:r>
              <a:rPr lang="ru-RU" u="sng" dirty="0">
                <a:latin typeface="Monotype Corsiva" pitchFamily="66" charset="0"/>
                <a:hlinkClick r:id="rId8"/>
              </a:rPr>
              <a:t>Зверята-школьники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598485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 момент создания ресурса ссылки являются активными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79712" y="908721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502604"/>
                </a:solidFill>
              </a:rPr>
              <a:t>Шаг 2</a:t>
            </a:r>
            <a:endParaRPr lang="ru-RU" sz="4800" b="1" i="1" dirty="0">
              <a:solidFill>
                <a:srgbClr val="50260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62880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2604"/>
                </a:solidFill>
              </a:rPr>
              <a:t>А для того чтобы как можно больше узнать  о свойствах песка.  Вам предлагается с детьми провести опыты, которые помогут ребенку в доступной форме познакомиться со свойствами песка.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87824" y="3789040"/>
            <a:ext cx="3201563" cy="18000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31640" y="278092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https://infourok.ru/kartoteka-opitov-s-peskom-dlya-detey-mladshego-doshkolnogo-vozrasta-2906898.html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462917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30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Новосибирской области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hlinkClick r:id="rId2"/>
                </a:rPr>
                <a:t> http://linda6035.ucoz.ru/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33265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Информационные источники</a:t>
            </a:r>
          </a:p>
          <a:p>
            <a:r>
              <a:rPr lang="ru-RU" dirty="0">
                <a:latin typeface="Monotype Corsiva" pitchFamily="66" charset="0"/>
              </a:rPr>
              <a:t>Фон </a:t>
            </a:r>
            <a:r>
              <a:rPr lang="en-US" dirty="0">
                <a:latin typeface="Monotype Corsiva" pitchFamily="66" charset="0"/>
                <a:hlinkClick r:id="rId3"/>
              </a:rPr>
              <a:t>https://img-fotki.yandex.ru/get/107080/134091466.3e7/0_155a5d_44c3f9f7_S</a:t>
            </a:r>
            <a:r>
              <a:rPr lang="ru-RU" dirty="0">
                <a:latin typeface="Monotype Corsiva" pitchFamily="66" charset="0"/>
              </a:rPr>
              <a:t> </a:t>
            </a:r>
          </a:p>
          <a:p>
            <a:r>
              <a:rPr lang="ru-RU" dirty="0">
                <a:latin typeface="Monotype Corsiva" pitchFamily="66" charset="0"/>
              </a:rPr>
              <a:t>Шары  </a:t>
            </a:r>
            <a:r>
              <a:rPr lang="ru-RU" u="sng" dirty="0">
                <a:latin typeface="Monotype Corsiva" pitchFamily="66" charset="0"/>
                <a:hlinkClick r:id="rId4"/>
              </a:rPr>
              <a:t>http://nachalo4ka.ru/wp-content/uploads/2015/01/raznotsvetnyie-kruglyie-sharyi-1.png</a:t>
            </a:r>
            <a:endParaRPr lang="ru-RU" u="sng" dirty="0">
              <a:latin typeface="Monotype Corsiva" pitchFamily="66" charset="0"/>
            </a:endParaRPr>
          </a:p>
          <a:p>
            <a:r>
              <a:rPr lang="ru-RU" dirty="0">
                <a:latin typeface="Monotype Corsiva" pitchFamily="66" charset="0"/>
              </a:rPr>
              <a:t>Бордюр </a:t>
            </a:r>
            <a:r>
              <a:rPr lang="en-US" dirty="0">
                <a:latin typeface="Monotype Corsiva" pitchFamily="66" charset="0"/>
                <a:hlinkClick r:id="rId5"/>
              </a:rPr>
              <a:t>https://img-fotki.yandex.ru/get/15541/39663434.754/0_a39ac_a54187f5_XL.png</a:t>
            </a:r>
            <a:endParaRPr lang="ru-RU" dirty="0">
              <a:latin typeface="Monotype Corsiva" pitchFamily="66" charset="0"/>
            </a:endParaRPr>
          </a:p>
          <a:p>
            <a:r>
              <a:rPr lang="ru-RU" dirty="0">
                <a:latin typeface="Monotype Corsiva" pitchFamily="66" charset="0"/>
              </a:rPr>
              <a:t>Декор  </a:t>
            </a:r>
            <a:r>
              <a:rPr lang="en-US" dirty="0">
                <a:latin typeface="Monotype Corsiva" pitchFamily="66" charset="0"/>
                <a:hlinkClick r:id="rId6"/>
              </a:rPr>
              <a:t>http://img-fotki.yandex.ru/get/9652/16969765.224/0_8ebe6_578f197b_orig.png</a:t>
            </a:r>
            <a:endParaRPr lang="ru-RU" dirty="0">
              <a:latin typeface="Monotype Corsiva" pitchFamily="66" charset="0"/>
            </a:endParaRPr>
          </a:p>
          <a:p>
            <a:r>
              <a:rPr lang="ru-RU" dirty="0">
                <a:latin typeface="Monotype Corsiva" pitchFamily="66" charset="0"/>
              </a:rPr>
              <a:t>Декор 1  </a:t>
            </a:r>
            <a:r>
              <a:rPr lang="en-US" dirty="0">
                <a:latin typeface="Monotype Corsiva" pitchFamily="66" charset="0"/>
                <a:hlinkClick r:id="rId7"/>
              </a:rPr>
              <a:t>http://img-fotki.yandex.ru/get/6723/16969765.1fc/0_8c9a9_93de2f9b_orig.png</a:t>
            </a:r>
            <a:endParaRPr lang="ru-RU" dirty="0">
              <a:latin typeface="Monotype Corsiva" pitchFamily="66" charset="0"/>
            </a:endParaRPr>
          </a:p>
          <a:p>
            <a:r>
              <a:rPr lang="ru-RU" u="sng" dirty="0">
                <a:latin typeface="Monotype Corsiva" pitchFamily="66" charset="0"/>
                <a:hlinkClick r:id="rId8"/>
              </a:rPr>
              <a:t>Зверята-школьники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598485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 момент создания ресурса ссылки являются активными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79712" y="908721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502604"/>
                </a:solidFill>
              </a:rPr>
              <a:t>Шаг 3</a:t>
            </a:r>
            <a:endParaRPr lang="ru-RU" sz="4800" b="1" i="1" dirty="0">
              <a:solidFill>
                <a:srgbClr val="50260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628800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2604"/>
                </a:solidFill>
              </a:rPr>
              <a:t>Спросите, какие загадки, пословицы и стихи ребенок знает о песке.</a:t>
            </a:r>
          </a:p>
          <a:p>
            <a:pPr algn="ctr"/>
            <a:r>
              <a:rPr lang="ru-RU" b="1" dirty="0" smtClean="0">
                <a:solidFill>
                  <a:srgbClr val="502604"/>
                </a:solidFill>
              </a:rPr>
              <a:t>Выслушайте внимательно ребенка. А после прочитайте детям пословицы, стихи и загадайте загадки, которые ребенок отгадает.</a:t>
            </a:r>
          </a:p>
          <a:p>
            <a:r>
              <a:rPr lang="ru-RU" b="1" dirty="0" smtClean="0">
                <a:solidFill>
                  <a:srgbClr val="502604"/>
                </a:solidFill>
              </a:rPr>
              <a:t>Пословицы о песке</a:t>
            </a:r>
          </a:p>
          <a:p>
            <a:r>
              <a:rPr lang="en-US" b="1" dirty="0" smtClean="0">
                <a:solidFill>
                  <a:srgbClr val="502604"/>
                </a:solidFill>
                <a:hlinkClick r:id="rId10"/>
              </a:rPr>
              <a:t>https://poslovicy.ru/pro-pesok/</a:t>
            </a:r>
            <a:endParaRPr lang="ru-RU" b="1" dirty="0" smtClean="0">
              <a:solidFill>
                <a:srgbClr val="502604"/>
              </a:solidFill>
            </a:endParaRPr>
          </a:p>
          <a:p>
            <a:endParaRPr lang="ru-RU" b="1" dirty="0" smtClean="0">
              <a:solidFill>
                <a:srgbClr val="502604"/>
              </a:solidFill>
            </a:endParaRPr>
          </a:p>
          <a:p>
            <a:r>
              <a:rPr lang="ru-RU" b="1" dirty="0" smtClean="0">
                <a:solidFill>
                  <a:srgbClr val="502604"/>
                </a:solidFill>
              </a:rPr>
              <a:t>Стихи о песке</a:t>
            </a:r>
          </a:p>
          <a:p>
            <a:r>
              <a:rPr lang="en-US" b="1" dirty="0" smtClean="0">
                <a:solidFill>
                  <a:srgbClr val="502604"/>
                </a:solidFill>
                <a:hlinkClick r:id="rId11"/>
              </a:rPr>
              <a:t>http://www.numama.ru/blogs/kopilka-detskih-stihov/stihi-pro-pesok.html</a:t>
            </a:r>
            <a:endParaRPr lang="ru-RU" b="1" dirty="0" smtClean="0">
              <a:solidFill>
                <a:srgbClr val="502604"/>
              </a:solidFill>
            </a:endParaRPr>
          </a:p>
          <a:p>
            <a:endParaRPr lang="ru-RU" b="1" dirty="0" smtClean="0">
              <a:solidFill>
                <a:srgbClr val="502604"/>
              </a:solidFill>
            </a:endParaRPr>
          </a:p>
          <a:p>
            <a:endParaRPr lang="ru-RU" b="1" dirty="0" smtClean="0">
              <a:solidFill>
                <a:srgbClr val="502604"/>
              </a:solidFill>
            </a:endParaRPr>
          </a:p>
          <a:p>
            <a:r>
              <a:rPr lang="ru-RU" b="1" dirty="0" smtClean="0">
                <a:solidFill>
                  <a:srgbClr val="502604"/>
                </a:solidFill>
              </a:rPr>
              <a:t>Загадки о песке</a:t>
            </a:r>
          </a:p>
          <a:p>
            <a:r>
              <a:rPr lang="ru-RU" b="1" u="sng" dirty="0" smtClean="0">
                <a:solidFill>
                  <a:srgbClr val="502604"/>
                </a:solidFill>
                <a:hlinkClick r:id="rId12"/>
              </a:rPr>
              <a:t>http://kidsclever.ru/content/zagadki-pro-pesok</a:t>
            </a:r>
            <a:endParaRPr lang="ru-RU" b="1" u="sng" dirty="0" smtClean="0">
              <a:solidFill>
                <a:srgbClr val="502604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572000" y="2564904"/>
            <a:ext cx="1488890" cy="83709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131840" y="3933056"/>
            <a:ext cx="1440160" cy="80969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940152" y="4797152"/>
            <a:ext cx="1440160" cy="80969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48478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2604"/>
                </a:solidFill>
              </a:rPr>
              <a:t>Пустыня не такая и пустая как нам может показаться на первый взгляд. Спросите у ребенка, а какие животные живут в пустыне и как они приспосабливаются к жизни в ней? </a:t>
            </a:r>
          </a:p>
          <a:p>
            <a:pPr algn="ctr"/>
            <a:r>
              <a:rPr lang="ru-RU" b="1" i="1" dirty="0" smtClean="0">
                <a:solidFill>
                  <a:srgbClr val="502604"/>
                </a:solidFill>
              </a:rPr>
              <a:t>Предложите посмотреть «Животный мир пустыни» (Фильм 1)</a:t>
            </a:r>
            <a:endParaRPr lang="ru-RU" i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2924944"/>
            <a:ext cx="727280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https://yandex.ru/video/search?filmId=1253714178654975403&amp;text=%D0%BF%D1%83%D1%81%D1%82%D1%8B%D0%BD%D0%B8%20%D0%BC%D0%B8%D1%80%D0%B0%20%D1%80%D0%B0%D1%81%D1%81%D0%BA%D0%B0%D0%B7%D1%8B%20%D0%B4%D0%BB%D1%8F%20%D0%B4%D0%B5%D1%82%D0%B5%D0%B9&amp;noreask=1&amp;path=wizard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764704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502604"/>
                </a:solidFill>
              </a:rPr>
              <a:t>Шаг 4</a:t>
            </a:r>
            <a:endParaRPr lang="ru-RU" sz="4400" b="1" i="1" dirty="0">
              <a:solidFill>
                <a:srgbClr val="502604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4239010"/>
            <a:ext cx="2520279" cy="141696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484785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>
              <a:hlinkClick r:id="rId3"/>
            </a:endParaRPr>
          </a:p>
          <a:p>
            <a:pPr algn="ctr"/>
            <a:r>
              <a:rPr lang="ru-RU" b="1" u="sng" dirty="0" smtClean="0">
                <a:hlinkClick r:id="rId3"/>
              </a:rPr>
              <a:t>https://yandex.ru/video/search?filmId=6925396662550529148&amp;text=%D0%BF%D1%83%D1%81%D1%82%D1%8B%D0%BD%D0%B8%20%D0%BC%D0%B8%D1%80%D0%B0%20%D1%80%D0%B0%D1%81%D1%81%D0%BA%D0%B0%D0%B7%D1%8B%20%D0%B4%D0%BB%D1%8F%20%D0%B4%D0%B5%D1%82%D0%B5%D0%B9&amp;noreask=1&amp;path=wizard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126876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02604"/>
                </a:solidFill>
              </a:rPr>
              <a:t>«Животный мир пустыни» (Фильм 2) </a:t>
            </a:r>
            <a:endParaRPr lang="ru-RU" b="1" i="1" dirty="0">
              <a:solidFill>
                <a:srgbClr val="502604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3284984"/>
            <a:ext cx="3970372" cy="223224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90872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502604"/>
                </a:solidFill>
              </a:rPr>
              <a:t>Шаг 5 </a:t>
            </a:r>
            <a:endParaRPr lang="ru-RU" sz="4800" b="1" i="1" dirty="0">
              <a:solidFill>
                <a:srgbClr val="50260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628800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2604"/>
                </a:solidFill>
              </a:rPr>
              <a:t>Спросите у ребенка, а что он знает о растительном мире  пустыни, и как растения приспосабливаются  к  жизни в пустыни?</a:t>
            </a:r>
          </a:p>
          <a:p>
            <a:pPr algn="ctr"/>
            <a:r>
              <a:rPr lang="ru-RU" b="1" i="1" dirty="0" smtClean="0">
                <a:solidFill>
                  <a:srgbClr val="502604"/>
                </a:solidFill>
              </a:rPr>
              <a:t>Познакомьте детей с растениями пустыни, пройдясь по ссылке:</a:t>
            </a:r>
          </a:p>
          <a:p>
            <a:pPr algn="ctr"/>
            <a:r>
              <a:rPr lang="en-US" b="1" dirty="0" smtClean="0">
                <a:hlinkClick r:id="rId3"/>
              </a:rPr>
              <a:t>http://bigslide.ru/geografiya/5130-rasteniya-pustini.html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3645024"/>
            <a:ext cx="3312368" cy="186229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ета\Downloads\floral-vector-frame-powerpoint-templ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98072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502604"/>
                </a:solidFill>
              </a:rPr>
              <a:t>Шаг 6</a:t>
            </a:r>
            <a:endParaRPr lang="ru-RU" sz="4800" b="1" i="1" dirty="0">
              <a:solidFill>
                <a:srgbClr val="50260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502604"/>
                </a:solidFill>
              </a:rPr>
              <a:t>А знает ли Ваш ребенок о самой большой пустыни мира? Как она называется?  Почему ее так называют? Выслушайте все предположения ребенка. А после вы можете предложить ребенку посмотреть фильм о самой большой пустыне мира: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2129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hlinkClick r:id="rId3"/>
              </a:rPr>
              <a:t>https://www.youtube.com/watch?time_continue=25&amp;v=PH3Lv1zIQ38</a:t>
            </a:r>
            <a:endParaRPr lang="ru-RU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3717032"/>
            <a:ext cx="3600400" cy="202423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774</Words>
  <Application>Microsoft Office PowerPoint</Application>
  <PresentationFormat>Экран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Romana Script</vt:lpstr>
      <vt:lpstr>Calibri</vt:lpstr>
      <vt:lpstr>Aharoni</vt:lpstr>
      <vt:lpstr>Times New Roman</vt:lpstr>
      <vt:lpstr>Wingdings</vt:lpstr>
      <vt:lpstr>Monotype Corsiva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IrinaA</cp:lastModifiedBy>
  <cp:revision>154</cp:revision>
  <dcterms:created xsi:type="dcterms:W3CDTF">2014-07-06T18:18:01Z</dcterms:created>
  <dcterms:modified xsi:type="dcterms:W3CDTF">2019-01-31T11:36:47Z</dcterms:modified>
</cp:coreProperties>
</file>